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8"/>
  </p:notesMasterIdLst>
  <p:handoutMasterIdLst>
    <p:handoutMasterId r:id="rId79"/>
  </p:handoutMasterIdLst>
  <p:sldIdLst>
    <p:sldId id="256" r:id="rId2"/>
    <p:sldId id="655" r:id="rId3"/>
    <p:sldId id="640" r:id="rId4"/>
    <p:sldId id="652" r:id="rId5"/>
    <p:sldId id="657" r:id="rId6"/>
    <p:sldId id="639" r:id="rId7"/>
    <p:sldId id="641" r:id="rId8"/>
    <p:sldId id="654" r:id="rId9"/>
    <p:sldId id="653" r:id="rId10"/>
    <p:sldId id="660" r:id="rId11"/>
    <p:sldId id="708" r:id="rId12"/>
    <p:sldId id="709" r:id="rId13"/>
    <p:sldId id="642" r:id="rId14"/>
    <p:sldId id="712" r:id="rId15"/>
    <p:sldId id="627" r:id="rId16"/>
    <p:sldId id="530" r:id="rId17"/>
    <p:sldId id="508" r:id="rId18"/>
    <p:sldId id="509" r:id="rId19"/>
    <p:sldId id="533" r:id="rId20"/>
    <p:sldId id="510" r:id="rId21"/>
    <p:sldId id="534" r:id="rId22"/>
    <p:sldId id="535" r:id="rId23"/>
    <p:sldId id="620" r:id="rId24"/>
    <p:sldId id="536" r:id="rId25"/>
    <p:sldId id="531" r:id="rId26"/>
    <p:sldId id="537" r:id="rId27"/>
    <p:sldId id="538" r:id="rId28"/>
    <p:sldId id="539" r:id="rId29"/>
    <p:sldId id="540" r:id="rId30"/>
    <p:sldId id="541" r:id="rId31"/>
    <p:sldId id="629" r:id="rId32"/>
    <p:sldId id="542" r:id="rId33"/>
    <p:sldId id="647" r:id="rId34"/>
    <p:sldId id="543" r:id="rId35"/>
    <p:sldId id="544" r:id="rId36"/>
    <p:sldId id="549" r:id="rId37"/>
    <p:sldId id="550" r:id="rId38"/>
    <p:sldId id="551" r:id="rId39"/>
    <p:sldId id="552" r:id="rId40"/>
    <p:sldId id="553" r:id="rId41"/>
    <p:sldId id="563" r:id="rId42"/>
    <p:sldId id="574" r:id="rId43"/>
    <p:sldId id="572" r:id="rId44"/>
    <p:sldId id="573" r:id="rId45"/>
    <p:sldId id="567" r:id="rId46"/>
    <p:sldId id="578" r:id="rId47"/>
    <p:sldId id="493" r:id="rId48"/>
    <p:sldId id="586" r:id="rId49"/>
    <p:sldId id="681" r:id="rId50"/>
    <p:sldId id="588" r:id="rId51"/>
    <p:sldId id="584" r:id="rId52"/>
    <p:sldId id="590" r:id="rId53"/>
    <p:sldId id="591" r:id="rId54"/>
    <p:sldId id="593" r:id="rId55"/>
    <p:sldId id="585" r:id="rId56"/>
    <p:sldId id="600" r:id="rId57"/>
    <p:sldId id="601" r:id="rId58"/>
    <p:sldId id="602" r:id="rId59"/>
    <p:sldId id="684" r:id="rId60"/>
    <p:sldId id="603" r:id="rId61"/>
    <p:sldId id="606" r:id="rId62"/>
    <p:sldId id="609" r:id="rId63"/>
    <p:sldId id="686" r:id="rId64"/>
    <p:sldId id="610" r:id="rId65"/>
    <p:sldId id="687" r:id="rId66"/>
    <p:sldId id="611" r:id="rId67"/>
    <p:sldId id="685" r:id="rId68"/>
    <p:sldId id="691" r:id="rId69"/>
    <p:sldId id="613" r:id="rId70"/>
    <p:sldId id="616" r:id="rId71"/>
    <p:sldId id="617" r:id="rId72"/>
    <p:sldId id="618" r:id="rId73"/>
    <p:sldId id="619" r:id="rId74"/>
    <p:sldId id="384" r:id="rId75"/>
    <p:sldId id="694" r:id="rId76"/>
    <p:sldId id="403" r:id="rId77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Výchozí oddíl" id="{19ADF578-C160-439C-A5CD-8E23E790A63D}">
          <p14:sldIdLst>
            <p14:sldId id="256"/>
            <p14:sldId id="655"/>
            <p14:sldId id="640"/>
            <p14:sldId id="652"/>
            <p14:sldId id="657"/>
            <p14:sldId id="639"/>
            <p14:sldId id="641"/>
            <p14:sldId id="654"/>
            <p14:sldId id="653"/>
            <p14:sldId id="660"/>
            <p14:sldId id="708"/>
            <p14:sldId id="709"/>
            <p14:sldId id="642"/>
            <p14:sldId id="712"/>
            <p14:sldId id="627"/>
            <p14:sldId id="530"/>
            <p14:sldId id="508"/>
            <p14:sldId id="509"/>
            <p14:sldId id="533"/>
            <p14:sldId id="510"/>
            <p14:sldId id="534"/>
            <p14:sldId id="535"/>
            <p14:sldId id="620"/>
            <p14:sldId id="536"/>
            <p14:sldId id="531"/>
            <p14:sldId id="537"/>
            <p14:sldId id="538"/>
            <p14:sldId id="539"/>
            <p14:sldId id="540"/>
            <p14:sldId id="541"/>
            <p14:sldId id="629"/>
            <p14:sldId id="542"/>
            <p14:sldId id="647"/>
            <p14:sldId id="543"/>
            <p14:sldId id="544"/>
            <p14:sldId id="549"/>
            <p14:sldId id="550"/>
            <p14:sldId id="551"/>
            <p14:sldId id="552"/>
            <p14:sldId id="553"/>
            <p14:sldId id="563"/>
            <p14:sldId id="574"/>
            <p14:sldId id="572"/>
            <p14:sldId id="573"/>
            <p14:sldId id="567"/>
            <p14:sldId id="578"/>
            <p14:sldId id="493"/>
            <p14:sldId id="586"/>
            <p14:sldId id="681"/>
            <p14:sldId id="588"/>
            <p14:sldId id="584"/>
            <p14:sldId id="590"/>
            <p14:sldId id="591"/>
            <p14:sldId id="593"/>
            <p14:sldId id="585"/>
            <p14:sldId id="600"/>
            <p14:sldId id="601"/>
            <p14:sldId id="602"/>
            <p14:sldId id="684"/>
            <p14:sldId id="603"/>
            <p14:sldId id="606"/>
            <p14:sldId id="609"/>
            <p14:sldId id="686"/>
            <p14:sldId id="610"/>
            <p14:sldId id="687"/>
            <p14:sldId id="611"/>
            <p14:sldId id="685"/>
            <p14:sldId id="691"/>
            <p14:sldId id="613"/>
            <p14:sldId id="616"/>
            <p14:sldId id="617"/>
            <p14:sldId id="618"/>
            <p14:sldId id="619"/>
            <p14:sldId id="384"/>
            <p14:sldId id="694"/>
            <p14:sldId id="403"/>
          </p14:sldIdLst>
        </p14:section>
        <p14:section name="Oddíl bez názvu" id="{E72F23DF-EEE6-48FB-B10E-3367733F9FE8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50021"/>
    <a:srgbClr val="800000"/>
    <a:srgbClr val="B80000"/>
    <a:srgbClr val="C00000"/>
    <a:srgbClr val="0000FF"/>
    <a:srgbClr val="CC0099"/>
    <a:srgbClr val="CC3300"/>
    <a:srgbClr val="FF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886" autoAdjust="0"/>
  </p:normalViewPr>
  <p:slideViewPr>
    <p:cSldViewPr>
      <p:cViewPr>
        <p:scale>
          <a:sx n="69" d="100"/>
          <a:sy n="69" d="100"/>
        </p:scale>
        <p:origin x="-118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74" y="4846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D3AB7BE-4F6F-44CB-8251-3167EBC0C16E}" type="datetimeFigureOut">
              <a:rPr lang="cs-CZ"/>
              <a:pPr>
                <a:defRPr/>
              </a:pPr>
              <a:t>6.2.2018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7030B34-4E76-4121-A0C5-D64F970890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027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F91DA7-44AC-49F2-AF19-BAA1AA49FBF1}" type="datetimeFigureOut">
              <a:rPr lang="cs-CZ"/>
              <a:pPr>
                <a:defRPr/>
              </a:pPr>
              <a:t>6.2.2018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dirty="0" smtClean="0"/>
              <a:t>Kliknutím lze upravit styly předlohy textu.</a:t>
            </a:r>
          </a:p>
          <a:p>
            <a:pPr lvl="1"/>
            <a:r>
              <a:rPr lang="cs-CZ" noProof="0" dirty="0" smtClean="0"/>
              <a:t>Druhá úroveň</a:t>
            </a:r>
          </a:p>
          <a:p>
            <a:pPr lvl="2"/>
            <a:r>
              <a:rPr lang="cs-CZ" noProof="0" dirty="0" smtClean="0"/>
              <a:t>Třetí úroveň</a:t>
            </a:r>
          </a:p>
          <a:p>
            <a:pPr lvl="3"/>
            <a:r>
              <a:rPr lang="cs-CZ" noProof="0" dirty="0" smtClean="0"/>
              <a:t>Čtvrtá úroveň</a:t>
            </a:r>
          </a:p>
          <a:p>
            <a:pPr lvl="4"/>
            <a:r>
              <a:rPr lang="cs-CZ" noProof="0" dirty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513138F-E8C4-4926-99DE-AEC366496E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615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13138F-E8C4-4926-99DE-AEC366496E48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399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13138F-E8C4-4926-99DE-AEC366496E48}" type="slidenum">
              <a:rPr lang="cs-CZ" smtClean="0"/>
              <a:pPr>
                <a:defRPr/>
              </a:pPr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257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13138F-E8C4-4926-99DE-AEC366496E48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626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13138F-E8C4-4926-99DE-AEC366496E48}" type="slidenum">
              <a:rPr lang="cs-CZ" smtClean="0"/>
              <a:pPr>
                <a:defRPr/>
              </a:pPr>
              <a:t>76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123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67544" y="0"/>
            <a:ext cx="8208912" cy="2708920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1328" y="202307"/>
            <a:ext cx="7772400" cy="283574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7776864" cy="237626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FBCDA-1B8E-45DC-928F-0D239A2FB2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46" t="12323" r="35591" b="1887"/>
          <a:stretch/>
        </p:blipFill>
        <p:spPr bwMode="auto">
          <a:xfrm>
            <a:off x="6660232" y="4077072"/>
            <a:ext cx="2030283" cy="201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7470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9E9F7-30EE-419E-82F0-AAC0F0D3D1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242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37752-8A26-4FD1-AE8C-479075618FD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94894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507D0-FE8E-4D0D-B04F-8E4114CB3F0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6012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lnSpc>
                <a:spcPct val="150000"/>
              </a:lnSpc>
              <a:buClr>
                <a:schemeClr val="accent1">
                  <a:lumMod val="75000"/>
                </a:schemeClr>
              </a:buClr>
              <a:defRPr/>
            </a:lvl2pPr>
            <a:lvl3pPr marL="1257300" indent="-342900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lvl3pPr>
            <a:lvl4pPr>
              <a:lnSpc>
                <a:spcPct val="150000"/>
              </a:lnSpc>
              <a:buClr>
                <a:schemeClr val="accent1">
                  <a:lumMod val="75000"/>
                </a:schemeClr>
              </a:buClr>
              <a:defRPr/>
            </a:lvl4pPr>
            <a:lvl5pPr>
              <a:lnSpc>
                <a:spcPct val="150000"/>
              </a:lnSpc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69E4C-D541-4D94-AEE7-F22DC638F81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076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5E7A9-C655-43FC-A908-CF68F874FC8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3583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5BF4-8F73-4D62-A8E0-FACB55F5A86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7617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18270-5410-44E2-A5D2-11617B9FAC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342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D92C8-409C-40B1-BC53-1FFD09A17BC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603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014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5E227-D0F8-4427-9BE9-0CB3216C78E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468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5085184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DE059-96DF-4701-8745-9EE669C6D12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76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6672"/>
            <a:ext cx="8229600" cy="940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  <a:p>
            <a:pPr lvl="2"/>
            <a:r>
              <a:rPr lang="cs-CZ" altLang="cs-CZ" dirty="0" smtClean="0"/>
              <a:t>Třetí úroveň</a:t>
            </a:r>
          </a:p>
          <a:p>
            <a:pPr lvl="3"/>
            <a:r>
              <a:rPr lang="cs-CZ" altLang="cs-CZ" dirty="0" smtClean="0"/>
              <a:t>Čtvrtá úroveň</a:t>
            </a:r>
          </a:p>
          <a:p>
            <a:pPr lvl="4"/>
            <a:r>
              <a:rPr lang="cs-CZ" altLang="cs-CZ" dirty="0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55976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A77E7D1-EE6F-44DE-A257-7B4E6BC4CB6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7" name="Rectangle 7"/>
          <p:cNvSpPr/>
          <p:nvPr userDrawn="1"/>
        </p:nvSpPr>
        <p:spPr>
          <a:xfrm>
            <a:off x="467544" y="0"/>
            <a:ext cx="8208912" cy="381000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67544" y="6165304"/>
            <a:ext cx="8208912" cy="45719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467544" y="6219453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600" b="1" dirty="0" smtClean="0">
                <a:solidFill>
                  <a:schemeClr val="accent1">
                    <a:lumMod val="50000"/>
                  </a:schemeClr>
                </a:solidFill>
              </a:rPr>
              <a:t>www.chytrehrani.com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719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lnSpc>
          <a:spcPct val="15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2" y="116632"/>
            <a:ext cx="8222203" cy="2519561"/>
          </a:xfrm>
          <a:ln w="19050"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3d extrusionH="57150">
              <a:bevelT w="38100" h="38100"/>
            </a:sp3d>
          </a:bodyPr>
          <a:lstStyle/>
          <a:p>
            <a:pPr eaLnBrk="1" hangingPunct="1"/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PROGRAM PRO 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RO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ZVOJ 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PRA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COVNÍHO 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TEM</a:t>
            </a:r>
            <a:r>
              <a:rPr lang="cs-CZ" alt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PA</a:t>
            </a:r>
            <a:r>
              <a:rPr lang="cs-CZ" altLang="cs-CZ" sz="4800" dirty="0" smtClean="0"/>
              <a:t/>
            </a:r>
            <a:br>
              <a:rPr lang="cs-CZ" altLang="cs-CZ" sz="4800" dirty="0" smtClean="0"/>
            </a:br>
            <a:r>
              <a:rPr lang="cs-CZ" altLang="cs-CZ" sz="3600" dirty="0" smtClean="0">
                <a:solidFill>
                  <a:schemeClr val="bg1">
                    <a:lumMod val="85000"/>
                  </a:schemeClr>
                </a:solidFill>
              </a:rPr>
              <a:t>(ROPRATEM)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019326"/>
            <a:ext cx="7232650" cy="3001962"/>
          </a:xfrm>
        </p:spPr>
        <p:txBody>
          <a:bodyPr/>
          <a:lstStyle/>
          <a:p>
            <a:pPr algn="l" eaLnBrk="1" hangingPunct="1"/>
            <a:endParaRPr lang="cs-CZ" altLang="cs-CZ" sz="2800" dirty="0" smtClean="0"/>
          </a:p>
          <a:p>
            <a:pPr algn="l" eaLnBrk="1" hangingPunct="1"/>
            <a:r>
              <a:rPr lang="cs-CZ" altLang="cs-CZ" sz="2800" dirty="0" smtClean="0"/>
              <a:t>Iva Kopecká</a:t>
            </a:r>
          </a:p>
          <a:p>
            <a:pPr algn="l" eaLnBrk="1" hangingPunct="1"/>
            <a:r>
              <a:rPr lang="cs-CZ" altLang="cs-CZ" sz="2800" dirty="0" smtClean="0"/>
              <a:t>Dagmar Ženková</a:t>
            </a:r>
          </a:p>
          <a:p>
            <a:pPr algn="l" eaLnBrk="1" hangingPunct="1"/>
            <a:endParaRPr lang="cs-CZ" altLang="cs-CZ" sz="2800" dirty="0" smtClean="0"/>
          </a:p>
          <a:p>
            <a:pPr algn="l" eaLnBrk="1" hangingPunct="1"/>
            <a:endParaRPr lang="cs-CZ" altLang="cs-CZ" sz="2800" dirty="0" smtClean="0"/>
          </a:p>
          <a:p>
            <a:pPr algn="l" eaLnBrk="1" hangingPunct="1"/>
            <a:r>
              <a:rPr lang="cs-CZ" altLang="cs-CZ" sz="2800" dirty="0" smtClean="0"/>
              <a:t>České Budějovice</a:t>
            </a:r>
          </a:p>
          <a:p>
            <a:pPr algn="l" eaLnBrk="1" hangingPunct="1"/>
            <a:endParaRPr lang="cs-CZ" altLang="cs-CZ" sz="2800" dirty="0" smtClean="0">
              <a:solidFill>
                <a:srgbClr val="C00000"/>
              </a:solidFill>
            </a:endParaRPr>
          </a:p>
          <a:p>
            <a:pPr algn="l" eaLnBrk="1" hangingPunct="1"/>
            <a:endParaRPr lang="cs-CZ" altLang="cs-CZ" sz="2800" dirty="0" smtClean="0"/>
          </a:p>
          <a:p>
            <a:pPr algn="l" eaLnBrk="1" hangingPunct="1"/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68152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Vhodné metody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Plán pedagogické podpory</a:t>
            </a:r>
          </a:p>
          <a:p>
            <a:endParaRPr lang="cs-CZ" dirty="0"/>
          </a:p>
          <a:p>
            <a:r>
              <a:rPr lang="cs-CZ" dirty="0"/>
              <a:t>Individuální vzdělávací plán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900144" y="6237312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0070C0"/>
                </a:solidFill>
              </a:rPr>
              <a:t>16a/17</a:t>
            </a:r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1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Přístup k dětem s pomalým pracovním tempem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cs-CZ" dirty="0" smtClean="0"/>
              <a:t>tolerance individuálního tempa dítěte</a:t>
            </a:r>
          </a:p>
          <a:p>
            <a:r>
              <a:rPr lang="cs-CZ" dirty="0"/>
              <a:t>m</a:t>
            </a:r>
            <a:r>
              <a:rPr lang="cs-CZ" dirty="0" smtClean="0"/>
              <a:t>ožnost kopírování poznámek</a:t>
            </a:r>
          </a:p>
          <a:p>
            <a:r>
              <a:rPr lang="cs-CZ" dirty="0" smtClean="0"/>
              <a:t>krácení písemných prací</a:t>
            </a:r>
          </a:p>
          <a:p>
            <a:r>
              <a:rPr lang="cs-CZ" dirty="0" smtClean="0"/>
              <a:t>občasné záměny diktátů za doplňovací cvičení</a:t>
            </a:r>
          </a:p>
          <a:p>
            <a:r>
              <a:rPr lang="cs-CZ" dirty="0"/>
              <a:t>navýšení času na opravu samostatné práce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980040" y="6237312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16b/17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87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Přístup k dětem s pomalým pracovním tempem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/>
              <a:t>prověřování vědomostí formou </a:t>
            </a:r>
            <a:r>
              <a:rPr lang="cs-CZ" dirty="0" smtClean="0"/>
              <a:t>frontálního </a:t>
            </a:r>
            <a:r>
              <a:rPr lang="cs-CZ" dirty="0"/>
              <a:t>zkoušení</a:t>
            </a:r>
          </a:p>
          <a:p>
            <a:r>
              <a:rPr lang="cs-CZ" dirty="0"/>
              <a:t>zápis </a:t>
            </a:r>
            <a:r>
              <a:rPr lang="cs-CZ" dirty="0" smtClean="0"/>
              <a:t>poznámek </a:t>
            </a:r>
            <a:r>
              <a:rPr lang="cs-CZ" dirty="0"/>
              <a:t>na tabuli s dostatečným předstihem</a:t>
            </a:r>
          </a:p>
          <a:p>
            <a:r>
              <a:rPr lang="cs-CZ" dirty="0" smtClean="0"/>
              <a:t>kontrola domácích úkolů</a:t>
            </a:r>
          </a:p>
          <a:p>
            <a:r>
              <a:rPr lang="cs-CZ" dirty="0" smtClean="0"/>
              <a:t>čas na automatizaci učiva</a:t>
            </a:r>
          </a:p>
          <a:p>
            <a:r>
              <a:rPr lang="cs-CZ" dirty="0"/>
              <a:t>č</a:t>
            </a:r>
            <a:r>
              <a:rPr lang="cs-CZ" dirty="0" smtClean="0"/>
              <a:t>astý kontakt s rodiči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986452" y="629053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16c/17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99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944216"/>
          </a:xfrm>
        </p:spPr>
        <p:txBody>
          <a:bodyPr/>
          <a:lstStyle/>
          <a:p>
            <a:r>
              <a:rPr lang="cs-CZ" dirty="0" smtClean="0"/>
              <a:t>Možnost zrychlení </a:t>
            </a:r>
            <a:br>
              <a:rPr lang="cs-CZ" dirty="0" smtClean="0"/>
            </a:br>
            <a:r>
              <a:rPr lang="cs-CZ" dirty="0" smtClean="0"/>
              <a:t>pracovního tempa </a:t>
            </a:r>
            <a:br>
              <a:rPr lang="cs-CZ" dirty="0" smtClean="0"/>
            </a:br>
            <a:r>
              <a:rPr lang="cs-CZ" dirty="0" smtClean="0"/>
              <a:t>v podmínkách poradny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cs-CZ" dirty="0" smtClean="0"/>
              <a:t>Klienti s nízkými výkony v </a:t>
            </a:r>
            <a:r>
              <a:rPr lang="cs-CZ" dirty="0" err="1" smtClean="0"/>
              <a:t>subtestech</a:t>
            </a:r>
            <a:r>
              <a:rPr lang="cs-CZ" dirty="0" smtClean="0"/>
              <a:t> Symboly a Kódování (WISC - III)</a:t>
            </a:r>
          </a:p>
          <a:p>
            <a:endParaRPr lang="cs-CZ" sz="1200" dirty="0" smtClean="0"/>
          </a:p>
          <a:p>
            <a:r>
              <a:rPr lang="cs-CZ" dirty="0" smtClean="0"/>
              <a:t>komplexní přístup</a:t>
            </a:r>
          </a:p>
          <a:p>
            <a:endParaRPr lang="cs-CZ" sz="1200" dirty="0" smtClean="0"/>
          </a:p>
          <a:p>
            <a:r>
              <a:rPr lang="cs-CZ" dirty="0"/>
              <a:t>p</a:t>
            </a:r>
            <a:r>
              <a:rPr lang="cs-CZ" dirty="0" smtClean="0"/>
              <a:t>osilování jednotlivých percepčních a percepčně motorických funkcí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380312" y="6165304"/>
            <a:ext cx="1433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            1/16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9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68152"/>
          </a:xfrm>
        </p:spPr>
        <p:txBody>
          <a:bodyPr/>
          <a:lstStyle/>
          <a:p>
            <a:r>
              <a:rPr lang="cs-CZ" altLang="cs-CZ" b="1" dirty="0" smtClean="0"/>
              <a:t>ROPRATEM je určen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165923"/>
          </a:xfrm>
        </p:spPr>
        <p:txBody>
          <a:bodyPr/>
          <a:lstStyle/>
          <a:p>
            <a:pPr lvl="0"/>
            <a:r>
              <a:rPr lang="cs-CZ" dirty="0" smtClean="0"/>
              <a:t>žákům </a:t>
            </a:r>
            <a:r>
              <a:rPr lang="cs-CZ" dirty="0"/>
              <a:t>základních škol </a:t>
            </a:r>
            <a:r>
              <a:rPr lang="cs-CZ" dirty="0" smtClean="0"/>
              <a:t>od devíti let</a:t>
            </a:r>
          </a:p>
          <a:p>
            <a:pPr marL="0" lvl="0" indent="0">
              <a:buNone/>
            </a:pPr>
            <a:r>
              <a:rPr lang="cs-CZ" i="1" dirty="0"/>
              <a:t> </a:t>
            </a:r>
            <a:r>
              <a:rPr lang="cs-CZ" i="1" dirty="0" smtClean="0"/>
              <a:t>  (3</a:t>
            </a:r>
            <a:r>
              <a:rPr lang="cs-CZ" i="1" dirty="0"/>
              <a:t>. – 9. třída</a:t>
            </a:r>
            <a:r>
              <a:rPr lang="cs-CZ" i="1" dirty="0" smtClean="0"/>
              <a:t>)</a:t>
            </a:r>
          </a:p>
          <a:p>
            <a:pPr marL="0" lvl="0" indent="0">
              <a:buNone/>
            </a:pPr>
            <a:endParaRPr lang="cs-CZ" sz="800" i="1" strike="sngStrike" dirty="0" smtClean="0"/>
          </a:p>
          <a:p>
            <a:pPr lvl="0"/>
            <a:endParaRPr lang="cs-CZ" sz="800" dirty="0"/>
          </a:p>
          <a:p>
            <a:pPr lvl="0"/>
            <a:r>
              <a:rPr lang="cs-CZ" dirty="0"/>
              <a:t>z</a:t>
            </a:r>
            <a:r>
              <a:rPr lang="cs-CZ" dirty="0" smtClean="0"/>
              <a:t>kušenosti i s nácvikem  prováděných středoškoláky</a:t>
            </a:r>
          </a:p>
          <a:p>
            <a:pPr lvl="0"/>
            <a:endParaRPr lang="cs-CZ" sz="800" dirty="0" smtClean="0"/>
          </a:p>
          <a:p>
            <a:pPr lvl="0"/>
            <a:endParaRPr lang="cs-CZ" sz="800" dirty="0" smtClean="0"/>
          </a:p>
          <a:p>
            <a:pPr lvl="0"/>
            <a:r>
              <a:rPr lang="cs-CZ" altLang="cs-CZ" dirty="0"/>
              <a:t>z</a:t>
            </a:r>
            <a:r>
              <a:rPr lang="cs-CZ" altLang="cs-CZ" dirty="0" smtClean="0"/>
              <a:t>ájem ze strany zdravotníků (geriatrie, neurologie, traumatologie)</a:t>
            </a:r>
            <a:endParaRPr lang="cs-CZ" altLang="cs-CZ" dirty="0"/>
          </a:p>
          <a:p>
            <a:pPr lvl="0"/>
            <a:endParaRPr lang="cs-CZ" altLang="cs-CZ" sz="1800" dirty="0" smtClean="0"/>
          </a:p>
          <a:p>
            <a:pPr marL="0" indent="0">
              <a:buNone/>
            </a:pPr>
            <a:r>
              <a:rPr lang="cs-CZ" altLang="cs-CZ" dirty="0"/>
              <a:t> </a:t>
            </a:r>
            <a:r>
              <a:rPr lang="cs-CZ" altLang="cs-CZ" dirty="0" smtClean="0"/>
              <a:t>                                                                 </a:t>
            </a:r>
            <a:endParaRPr lang="cs-CZ" altLang="cs-CZ" dirty="0">
              <a:solidFill>
                <a:schemeClr val="bg1">
                  <a:lumMod val="65000"/>
                </a:schemeClr>
              </a:solidFill>
            </a:endParaRPr>
          </a:p>
          <a:p>
            <a:pPr marL="0" lvl="0" indent="0">
              <a:buNone/>
            </a:pPr>
            <a:endParaRPr lang="cs-CZ" altLang="cs-CZ" dirty="0" smtClean="0"/>
          </a:p>
          <a:p>
            <a:pPr marL="0" lvl="0" indent="0">
              <a:buNone/>
            </a:pPr>
            <a:r>
              <a:rPr lang="cs-CZ" altLang="cs-CZ" dirty="0"/>
              <a:t>	</a:t>
            </a:r>
            <a:r>
              <a:rPr lang="cs-CZ" altLang="cs-CZ" dirty="0" smtClean="0"/>
              <a:t>							</a:t>
            </a:r>
            <a:endParaRPr lang="cs-CZ" altLang="cs-CZ" sz="800" dirty="0" smtClean="0"/>
          </a:p>
          <a:p>
            <a:endParaRPr lang="cs-CZ" altLang="cs-CZ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8077866" y="628721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</a:t>
            </a:r>
            <a:r>
              <a:rPr lang="cs-CZ" dirty="0" smtClean="0">
                <a:solidFill>
                  <a:srgbClr val="FF0000"/>
                </a:solidFill>
              </a:rPr>
              <a:t>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5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ROPRATEM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cs-CZ" altLang="cs-CZ" dirty="0" smtClean="0"/>
              <a:t>Obsah : </a:t>
            </a:r>
            <a:endParaRPr lang="cs-CZ" altLang="cs-CZ" dirty="0"/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3200" dirty="0" smtClean="0"/>
              <a:t>metodická příručka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3200" dirty="0" smtClean="0"/>
              <a:t>4 </a:t>
            </a:r>
            <a:r>
              <a:rPr lang="cs-CZ" altLang="cs-CZ" sz="3200" dirty="0"/>
              <a:t>počáteční a 4 koncové kontrolní </a:t>
            </a:r>
            <a:r>
              <a:rPr lang="cs-CZ" altLang="cs-CZ" sz="3200" dirty="0" smtClean="0"/>
              <a:t>úkoly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3200" dirty="0" smtClean="0"/>
              <a:t>vlastní </a:t>
            </a:r>
            <a:r>
              <a:rPr lang="cs-CZ" altLang="cs-CZ" sz="3200" dirty="0"/>
              <a:t>úkoly: </a:t>
            </a:r>
            <a:r>
              <a:rPr lang="cs-CZ" altLang="cs-CZ" sz="3200" dirty="0" smtClean="0"/>
              <a:t>180 </a:t>
            </a:r>
            <a:r>
              <a:rPr lang="cs-CZ" altLang="cs-CZ" sz="3200" dirty="0"/>
              <a:t>úkolů  (</a:t>
            </a:r>
            <a:r>
              <a:rPr lang="cs-CZ" altLang="cs-CZ" sz="3200" dirty="0" smtClean="0"/>
              <a:t>90 listů)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3200" dirty="0" smtClean="0"/>
              <a:t>4 kontrolní úkoly (2 listy)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3200" dirty="0" smtClean="0"/>
              <a:t>vyhodnocovací arch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059204" y="627187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3/16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81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Využití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pro individuální nácvik pod vedením poradenského </a:t>
            </a:r>
            <a:r>
              <a:rPr lang="cs-CZ" dirty="0" smtClean="0"/>
              <a:t>pracovníka</a:t>
            </a:r>
          </a:p>
          <a:p>
            <a:pPr lvl="0"/>
            <a:endParaRPr lang="cs-CZ" sz="800" dirty="0"/>
          </a:p>
          <a:p>
            <a:pPr lvl="0"/>
            <a:r>
              <a:rPr lang="cs-CZ" dirty="0"/>
              <a:t>pro střídavý nácvik pod vedením asistenta pedagoga / školního speciálního pedagoga a rodiče </a:t>
            </a:r>
            <a:endParaRPr lang="cs-CZ" dirty="0" smtClean="0"/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v</a:t>
            </a:r>
            <a:r>
              <a:rPr lang="cs-CZ" dirty="0"/>
              <a:t> předmětu speciálně pedagogické </a:t>
            </a:r>
            <a:r>
              <a:rPr lang="cs-CZ" dirty="0" smtClean="0"/>
              <a:t>péče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pro </a:t>
            </a:r>
            <a:r>
              <a:rPr lang="cs-CZ" dirty="0"/>
              <a:t>nácvik v </a:t>
            </a:r>
            <a:r>
              <a:rPr lang="cs-CZ" dirty="0" smtClean="0"/>
              <a:t>rodině                                </a:t>
            </a:r>
            <a:endParaRPr lang="cs-CZ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028384" y="63093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4</a:t>
            </a:r>
            <a:r>
              <a:rPr lang="cs-CZ" dirty="0" smtClean="0">
                <a:solidFill>
                  <a:srgbClr val="FF0000"/>
                </a:solidFill>
              </a:rPr>
              <a:t>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54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Rozvíjí se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sym typeface="Wingdings 3"/>
              </a:rPr>
              <a:t> </a:t>
            </a:r>
            <a:r>
              <a:rPr lang="cs-CZ" b="1" dirty="0" smtClean="0">
                <a:sym typeface="Wingdings 3"/>
              </a:rPr>
              <a:t>	</a:t>
            </a:r>
            <a:r>
              <a:rPr lang="cs-CZ" dirty="0" smtClean="0">
                <a:solidFill>
                  <a:srgbClr val="FF0000"/>
                </a:solidFill>
              </a:rPr>
              <a:t>schopnost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rychlejšího a bezchybného 	</a:t>
            </a:r>
            <a:r>
              <a:rPr lang="cs-CZ" dirty="0" smtClean="0">
                <a:solidFill>
                  <a:srgbClr val="FF0000"/>
                </a:solidFill>
              </a:rPr>
              <a:t>zpracování dat</a:t>
            </a:r>
          </a:p>
          <a:p>
            <a:pPr marL="0" indent="0">
              <a:buNone/>
            </a:pPr>
            <a:endParaRPr lang="cs-CZ" sz="800" dirty="0" smtClean="0">
              <a:sym typeface="Wingdings"/>
            </a:endParaRPr>
          </a:p>
          <a:p>
            <a:pPr>
              <a:buFont typeface="Wingdings"/>
              <a:buChar char="4"/>
            </a:pPr>
            <a:r>
              <a:rPr lang="cs-CZ" dirty="0" smtClean="0"/>
              <a:t> 	porozumění </a:t>
            </a:r>
            <a:r>
              <a:rPr lang="cs-CZ" dirty="0"/>
              <a:t>čtenému </a:t>
            </a:r>
            <a:endParaRPr lang="cs-CZ" dirty="0" smtClean="0"/>
          </a:p>
          <a:p>
            <a:pPr>
              <a:buFont typeface="Wingdings"/>
              <a:buChar char="4"/>
            </a:pPr>
            <a:endParaRPr lang="cs-CZ" sz="800" dirty="0" smtClean="0"/>
          </a:p>
          <a:p>
            <a:pPr>
              <a:buFont typeface="Wingdings 2"/>
              <a:buChar char="2"/>
            </a:pPr>
            <a:r>
              <a:rPr lang="cs-CZ" dirty="0" smtClean="0"/>
              <a:t> 	schopnost </a:t>
            </a:r>
            <a:r>
              <a:rPr lang="cs-CZ" dirty="0"/>
              <a:t>organizovat si </a:t>
            </a:r>
            <a:r>
              <a:rPr lang="cs-CZ" dirty="0" smtClean="0"/>
              <a:t>práci</a:t>
            </a:r>
          </a:p>
          <a:p>
            <a:pPr>
              <a:buFont typeface="Wingdings 2"/>
              <a:buChar char="2"/>
            </a:pPr>
            <a:endParaRPr lang="cs-CZ" sz="800" dirty="0"/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  <a:sym typeface="Webdings"/>
              </a:rPr>
              <a:t></a:t>
            </a:r>
            <a:r>
              <a:rPr lang="cs-CZ" dirty="0"/>
              <a:t> </a:t>
            </a:r>
            <a:r>
              <a:rPr lang="cs-CZ" dirty="0" smtClean="0"/>
              <a:t>    logické </a:t>
            </a:r>
            <a:r>
              <a:rPr lang="cs-CZ" dirty="0"/>
              <a:t>myšlení </a:t>
            </a:r>
            <a:r>
              <a:rPr lang="cs-CZ" i="1" dirty="0"/>
              <a:t>(schopnost vyvodit </a:t>
            </a:r>
            <a:r>
              <a:rPr lang="cs-CZ" i="1" dirty="0" smtClean="0"/>
              <a:t>    </a:t>
            </a:r>
          </a:p>
          <a:p>
            <a:pPr marL="0" indent="0">
              <a:buNone/>
            </a:pPr>
            <a:r>
              <a:rPr lang="cs-CZ" i="1" dirty="0" smtClean="0"/>
              <a:t>         algoritmus </a:t>
            </a:r>
            <a:r>
              <a:rPr lang="cs-CZ" i="1" dirty="0"/>
              <a:t>řešení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r>
              <a:rPr lang="cs-CZ" i="1" dirty="0"/>
              <a:t> </a:t>
            </a:r>
            <a:r>
              <a:rPr lang="cs-CZ" i="1" dirty="0" smtClean="0"/>
              <a:t>                                                               </a:t>
            </a:r>
            <a:endParaRPr lang="cs-CZ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087989" y="624106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5/16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59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/>
          <a:lstStyle/>
          <a:p>
            <a:r>
              <a:rPr lang="cs-CZ" b="1" dirty="0"/>
              <a:t>Rozvíjí 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937" y="1628800"/>
            <a:ext cx="8229600" cy="4641379"/>
          </a:xfrm>
        </p:spPr>
        <p:txBody>
          <a:bodyPr/>
          <a:lstStyle/>
          <a:p>
            <a:pPr marL="0" indent="0">
              <a:buNone/>
            </a:pPr>
            <a:endParaRPr lang="cs-CZ" sz="2000" dirty="0"/>
          </a:p>
          <a:p>
            <a:pPr>
              <a:buFont typeface="Wingdings 2"/>
              <a:buChar char=""/>
            </a:pPr>
            <a:r>
              <a:rPr lang="cs-CZ" dirty="0" smtClean="0"/>
              <a:t> 	soustředění </a:t>
            </a:r>
            <a:r>
              <a:rPr lang="cs-CZ" dirty="0"/>
              <a:t>a </a:t>
            </a:r>
            <a:r>
              <a:rPr lang="cs-CZ" dirty="0" smtClean="0"/>
              <a:t>pozornost</a:t>
            </a:r>
          </a:p>
          <a:p>
            <a:pPr>
              <a:buFont typeface="Wingdings 2"/>
              <a:buChar char=""/>
            </a:pPr>
            <a:endParaRPr lang="cs-CZ" sz="800" dirty="0"/>
          </a:p>
          <a:p>
            <a:pPr>
              <a:buFont typeface="Webdings"/>
              <a:buChar char="N"/>
            </a:pPr>
            <a:r>
              <a:rPr lang="cs-CZ" dirty="0" smtClean="0"/>
              <a:t> 	zrakové rozlišování</a:t>
            </a:r>
          </a:p>
          <a:p>
            <a:pPr>
              <a:buFont typeface="Webdings"/>
              <a:buChar char="N"/>
            </a:pPr>
            <a:endParaRPr lang="cs-CZ" sz="800" dirty="0" smtClean="0"/>
          </a:p>
          <a:p>
            <a:pPr>
              <a:buFont typeface="Wingdings"/>
              <a:buChar char="&amp;"/>
            </a:pPr>
            <a:r>
              <a:rPr lang="cs-CZ" dirty="0" smtClean="0"/>
              <a:t> 	zraková </a:t>
            </a:r>
            <a:r>
              <a:rPr lang="cs-CZ" dirty="0"/>
              <a:t>a částečně i sluchová paměť </a:t>
            </a:r>
            <a:endParaRPr lang="cs-CZ" dirty="0" smtClean="0"/>
          </a:p>
          <a:p>
            <a:pPr>
              <a:buFont typeface="Wingdings"/>
              <a:buChar char="&amp;"/>
            </a:pPr>
            <a:endParaRPr lang="cs-CZ" sz="800" dirty="0"/>
          </a:p>
          <a:p>
            <a:pPr>
              <a:buFont typeface="Webdings"/>
              <a:buChar char="q"/>
            </a:pPr>
            <a:r>
              <a:rPr lang="cs-CZ" dirty="0" smtClean="0"/>
              <a:t> 	</a:t>
            </a:r>
            <a:r>
              <a:rPr lang="cs-CZ" dirty="0" err="1" smtClean="0"/>
              <a:t>intermodalita</a:t>
            </a:r>
            <a:endParaRPr lang="cs-CZ" sz="800" dirty="0" smtClean="0"/>
          </a:p>
          <a:p>
            <a:pPr>
              <a:buFont typeface="Webdings"/>
              <a:buChar char="q"/>
            </a:pPr>
            <a:endParaRPr lang="cs-CZ" sz="800" dirty="0" smtClean="0"/>
          </a:p>
          <a:p>
            <a:pPr>
              <a:buFont typeface="Wingdings 2" pitchFamily="18" charset="2"/>
              <a:buChar char="+"/>
            </a:pPr>
            <a:r>
              <a:rPr lang="cs-CZ" dirty="0" smtClean="0"/>
              <a:t>     </a:t>
            </a:r>
            <a:r>
              <a:rPr lang="cs-CZ" dirty="0" err="1" smtClean="0"/>
              <a:t>serialita</a:t>
            </a:r>
            <a:r>
              <a:rPr lang="cs-CZ" dirty="0" smtClean="0"/>
              <a:t> </a:t>
            </a:r>
            <a:endParaRPr lang="cs-CZ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 smtClean="0"/>
              <a:t>                                                                                                                   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8000772" y="619893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6/16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41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ym typeface="Wingdings"/>
              </a:rPr>
              <a:t></a:t>
            </a:r>
            <a:r>
              <a:rPr lang="cs-CZ" dirty="0"/>
              <a:t>	</a:t>
            </a:r>
            <a:r>
              <a:rPr lang="cs-CZ" dirty="0" smtClean="0"/>
              <a:t>plošné </a:t>
            </a:r>
            <a:r>
              <a:rPr lang="cs-CZ" dirty="0"/>
              <a:t>vnímání – např. práce se </a:t>
            </a:r>
          </a:p>
          <a:p>
            <a:pPr marL="0" indent="0">
              <a:buNone/>
            </a:pPr>
            <a:r>
              <a:rPr lang="cs-CZ" dirty="0"/>
              <a:t>        šipkami </a:t>
            </a:r>
            <a:endParaRPr lang="cs-CZ" dirty="0" smtClean="0"/>
          </a:p>
          <a:p>
            <a:pPr marL="0" indent="0">
              <a:buNone/>
            </a:pPr>
            <a:endParaRPr lang="cs-CZ" sz="800" dirty="0"/>
          </a:p>
          <a:p>
            <a:pPr>
              <a:buFont typeface="Wingdings"/>
              <a:buChar char="I"/>
            </a:pPr>
            <a:r>
              <a:rPr lang="cs-CZ" dirty="0"/>
              <a:t>     </a:t>
            </a:r>
            <a:r>
              <a:rPr lang="cs-CZ" dirty="0" err="1" smtClean="0"/>
              <a:t>grafomotorika</a:t>
            </a:r>
            <a:r>
              <a:rPr lang="cs-CZ" dirty="0" smtClean="0"/>
              <a:t> a </a:t>
            </a:r>
            <a:r>
              <a:rPr lang="cs-CZ" dirty="0" err="1" smtClean="0"/>
              <a:t>vizuomotorická</a:t>
            </a:r>
            <a:r>
              <a:rPr lang="cs-CZ" dirty="0" smtClean="0"/>
              <a:t> 	koordinace</a:t>
            </a:r>
            <a:endParaRPr lang="cs-CZ" dirty="0" smtClean="0">
              <a:solidFill>
                <a:srgbClr val="CC0099"/>
              </a:solidFill>
            </a:endParaRPr>
          </a:p>
          <a:p>
            <a:pPr marL="0" indent="0">
              <a:buNone/>
            </a:pPr>
            <a:endParaRPr lang="cs-CZ" sz="800" dirty="0">
              <a:solidFill>
                <a:srgbClr val="CC0099"/>
              </a:solidFill>
            </a:endParaRPr>
          </a:p>
          <a:p>
            <a:pPr>
              <a:buFont typeface="Wingdings" pitchFamily="2" charset="2"/>
              <a:buChar char="$"/>
            </a:pPr>
            <a:r>
              <a:rPr lang="cs-CZ" dirty="0" smtClean="0"/>
              <a:t>    sebekontrola a </a:t>
            </a:r>
            <a:r>
              <a:rPr lang="cs-CZ" dirty="0"/>
              <a:t>práce s </a:t>
            </a:r>
            <a:r>
              <a:rPr lang="cs-CZ" dirty="0" smtClean="0"/>
              <a:t>chybou</a:t>
            </a:r>
          </a:p>
          <a:p>
            <a:pPr>
              <a:buFont typeface="Wingdings" pitchFamily="2" charset="2"/>
              <a:buChar char="$"/>
            </a:pPr>
            <a:endParaRPr lang="cs-CZ" sz="800" dirty="0" smtClean="0">
              <a:solidFill>
                <a:srgbClr val="CC330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CC3300"/>
                </a:solidFill>
                <a:sym typeface="Webdings"/>
              </a:rPr>
              <a:t></a:t>
            </a:r>
            <a:r>
              <a:rPr lang="cs-CZ" dirty="0" smtClean="0">
                <a:solidFill>
                  <a:srgbClr val="CC0099"/>
                </a:solidFill>
                <a:sym typeface="Webdings"/>
              </a:rPr>
              <a:t>     </a:t>
            </a:r>
            <a:r>
              <a:rPr lang="cs-CZ" dirty="0" smtClean="0">
                <a:sym typeface="Webdings"/>
              </a:rPr>
              <a:t>schopnost </a:t>
            </a:r>
            <a:r>
              <a:rPr lang="cs-CZ" dirty="0" smtClean="0"/>
              <a:t>práce se strategiemi </a:t>
            </a:r>
          </a:p>
          <a:p>
            <a:pPr>
              <a:buFont typeface="Wingdings" pitchFamily="2" charset="2"/>
              <a:buChar char="$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/>
          <a:lstStyle/>
          <a:p>
            <a:r>
              <a:rPr lang="cs-CZ" b="1" dirty="0"/>
              <a:t>Rozvíjí se</a:t>
            </a:r>
          </a:p>
        </p:txBody>
      </p:sp>
      <p:sp>
        <p:nvSpPr>
          <p:cNvPr id="4" name="Obdélník 3"/>
          <p:cNvSpPr/>
          <p:nvPr/>
        </p:nvSpPr>
        <p:spPr>
          <a:xfrm>
            <a:off x="8028384" y="6237312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7/16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78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Pomalé pracovní tempo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800" dirty="0" smtClean="0"/>
          </a:p>
          <a:p>
            <a:endParaRPr lang="cs-CZ" sz="800" dirty="0"/>
          </a:p>
          <a:p>
            <a:endParaRPr lang="cs-CZ" sz="800" dirty="0"/>
          </a:p>
          <a:p>
            <a:r>
              <a:rPr lang="cs-CZ" dirty="0"/>
              <a:t>Příčiny pomalého pracovního </a:t>
            </a:r>
            <a:r>
              <a:rPr lang="cs-CZ" dirty="0" smtClean="0"/>
              <a:t>tempa</a:t>
            </a:r>
          </a:p>
          <a:p>
            <a:endParaRPr lang="cs-CZ" sz="800" dirty="0"/>
          </a:p>
          <a:p>
            <a:r>
              <a:rPr lang="cs-CZ" dirty="0"/>
              <a:t>Výkony těchto </a:t>
            </a:r>
            <a:r>
              <a:rPr lang="cs-CZ" dirty="0" smtClean="0"/>
              <a:t>žáků</a:t>
            </a:r>
          </a:p>
          <a:p>
            <a:endParaRPr lang="cs-CZ" sz="800" dirty="0" smtClean="0"/>
          </a:p>
          <a:p>
            <a:r>
              <a:rPr lang="cs-CZ" dirty="0" smtClean="0"/>
              <a:t>Dopad na psychiku</a:t>
            </a:r>
          </a:p>
          <a:p>
            <a:endParaRPr lang="cs-CZ" sz="800" dirty="0"/>
          </a:p>
          <a:p>
            <a:r>
              <a:rPr lang="cs-CZ" dirty="0"/>
              <a:t>Vhodné metody práce s těmito dětmi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028384" y="6237312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0070C0"/>
                </a:solidFill>
              </a:rPr>
              <a:t>3/17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5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Cíl </a:t>
            </a:r>
            <a:r>
              <a:rPr lang="cs-CZ" b="1" dirty="0"/>
              <a:t>nácviku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cs-CZ" dirty="0" smtClean="0"/>
              <a:t>zrychlit </a:t>
            </a:r>
            <a:r>
              <a:rPr lang="cs-CZ" dirty="0"/>
              <a:t>pracovní tempo žáka podporou jeho schopností, oslabených oblastí a upevňováním jeho </a:t>
            </a:r>
            <a:r>
              <a:rPr lang="cs-CZ" dirty="0" smtClean="0"/>
              <a:t>dovedností</a:t>
            </a:r>
          </a:p>
          <a:p>
            <a:pPr lvl="0"/>
            <a:endParaRPr lang="cs-CZ" sz="800" dirty="0"/>
          </a:p>
          <a:p>
            <a:pPr lvl="0"/>
            <a:r>
              <a:rPr lang="cs-CZ" dirty="0"/>
              <a:t>splnit úkol nejen správně a zároveň co nejrychleji, ale v co nejlepší možné </a:t>
            </a:r>
            <a:r>
              <a:rPr lang="cs-CZ" dirty="0" smtClean="0"/>
              <a:t>kvalitě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i="1" dirty="0" smtClean="0"/>
              <a:t>(obtížnost jednotlivých </a:t>
            </a:r>
            <a:r>
              <a:rPr lang="cs-CZ" i="1" dirty="0"/>
              <a:t>úkolů se </a:t>
            </a:r>
            <a:r>
              <a:rPr lang="cs-CZ" i="1" dirty="0" smtClean="0"/>
              <a:t>stupňuje)</a:t>
            </a:r>
            <a:r>
              <a:rPr lang="cs-CZ" sz="800" dirty="0" smtClean="0"/>
              <a:t>    </a:t>
            </a:r>
            <a:r>
              <a:rPr lang="cs-CZ" dirty="0" smtClean="0"/>
              <a:t>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                 </a:t>
            </a:r>
            <a:endParaRPr lang="cs-CZ" sz="1000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812360" y="6165304"/>
            <a:ext cx="84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8/16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9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Typy úkolů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579296" cy="4713387"/>
          </a:xfrm>
        </p:spPr>
        <p:txBody>
          <a:bodyPr/>
          <a:lstStyle/>
          <a:p>
            <a:pPr lvl="0"/>
            <a:r>
              <a:rPr lang="cs-CZ" dirty="0" smtClean="0"/>
              <a:t>úkoly rozvíjející </a:t>
            </a:r>
            <a:r>
              <a:rPr lang="cs-CZ" b="1" dirty="0" smtClean="0"/>
              <a:t>intermodalitu	</a:t>
            </a:r>
            <a:r>
              <a:rPr lang="cs-CZ" dirty="0" smtClean="0"/>
              <a:t> 82</a:t>
            </a:r>
          </a:p>
          <a:p>
            <a:pPr marL="0" lvl="0" indent="0">
              <a:buNone/>
            </a:pPr>
            <a:r>
              <a:rPr lang="cs-CZ" i="1" dirty="0"/>
              <a:t>	</a:t>
            </a:r>
            <a:r>
              <a:rPr lang="cs-CZ" dirty="0" smtClean="0"/>
              <a:t>předloha </a:t>
            </a:r>
            <a:r>
              <a:rPr lang="cs-CZ" dirty="0"/>
              <a:t>je </a:t>
            </a:r>
            <a:r>
              <a:rPr lang="cs-CZ" dirty="0" smtClean="0"/>
              <a:t>uvedena ihned </a:t>
            </a:r>
            <a:r>
              <a:rPr lang="cs-CZ" dirty="0"/>
              <a:t>pod zadáním </a:t>
            </a:r>
            <a:r>
              <a:rPr lang="cs-CZ" dirty="0" smtClean="0"/>
              <a:t>	úkolu</a:t>
            </a:r>
            <a:r>
              <a:rPr lang="cs-CZ" dirty="0"/>
              <a:t>: 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	např. str. 1:</a:t>
            </a:r>
            <a:r>
              <a:rPr lang="cs-CZ" i="1" dirty="0" smtClean="0"/>
              <a:t> </a:t>
            </a:r>
            <a:r>
              <a:rPr lang="cs-CZ" b="1" dirty="0" smtClean="0"/>
              <a:t>♡ = </a:t>
            </a:r>
            <a:r>
              <a:rPr lang="cs-CZ" b="1" dirty="0" smtClean="0">
                <a:solidFill>
                  <a:srgbClr val="FF0000"/>
                </a:solidFill>
                <a:latin typeface="Arial"/>
                <a:cs typeface="Arial"/>
              </a:rPr>
              <a:t>|</a:t>
            </a:r>
            <a:r>
              <a:rPr lang="cs-CZ" b="1" dirty="0" smtClean="0"/>
              <a:t>    </a:t>
            </a:r>
            <a:r>
              <a:rPr lang="cs-CZ" b="1" dirty="0" smtClean="0">
                <a:latin typeface="Arial"/>
                <a:cs typeface="Arial"/>
              </a:rPr>
              <a:t>O </a:t>
            </a:r>
            <a:r>
              <a:rPr lang="cs-CZ" b="1" dirty="0" smtClean="0"/>
              <a:t>= </a:t>
            </a:r>
            <a:r>
              <a:rPr lang="cs-CZ" b="1" dirty="0" smtClean="0">
                <a:solidFill>
                  <a:srgbClr val="008000"/>
                </a:solidFill>
              </a:rPr>
              <a:t>|</a:t>
            </a:r>
            <a:r>
              <a:rPr lang="cs-CZ" b="1" dirty="0" smtClean="0"/>
              <a:t>    ∧ = </a:t>
            </a:r>
            <a:r>
              <a:rPr lang="cs-CZ" b="1" dirty="0" smtClean="0">
                <a:solidFill>
                  <a:srgbClr val="FFC000"/>
                </a:solidFill>
              </a:rPr>
              <a:t>|</a:t>
            </a:r>
            <a:r>
              <a:rPr lang="cs-CZ" b="1" dirty="0" smtClean="0"/>
              <a:t>    ∩ =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</a:rPr>
              <a:t>|</a:t>
            </a:r>
            <a:r>
              <a:rPr lang="cs-CZ" b="1" dirty="0" smtClean="0"/>
              <a:t> </a:t>
            </a:r>
          </a:p>
          <a:p>
            <a:pPr marL="0" lvl="0" indent="0">
              <a:buNone/>
            </a:pPr>
            <a:endParaRPr lang="cs-CZ" sz="800" b="1" dirty="0" smtClean="0"/>
          </a:p>
          <a:p>
            <a:pPr marL="0" lvl="0" indent="0">
              <a:buNone/>
            </a:pPr>
            <a:endParaRPr lang="cs-CZ" sz="800" dirty="0"/>
          </a:p>
          <a:p>
            <a:pPr lvl="0"/>
            <a:r>
              <a:rPr lang="cs-CZ" dirty="0" smtClean="0"/>
              <a:t>úkoly rozvíjející </a:t>
            </a:r>
            <a:r>
              <a:rPr lang="cs-CZ" b="1" dirty="0" smtClean="0"/>
              <a:t>serialitu		</a:t>
            </a:r>
            <a:r>
              <a:rPr lang="cs-CZ" dirty="0" smtClean="0"/>
              <a:t> 52 		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předloha je také </a:t>
            </a:r>
            <a:r>
              <a:rPr lang="cs-CZ" dirty="0"/>
              <a:t>je uvedena ihned pod </a:t>
            </a:r>
            <a:r>
              <a:rPr lang="cs-CZ" dirty="0" smtClean="0"/>
              <a:t>	zadáním </a:t>
            </a:r>
            <a:r>
              <a:rPr lang="cs-CZ" dirty="0"/>
              <a:t>	úkolu: </a:t>
            </a:r>
          </a:p>
          <a:p>
            <a:pPr marL="0" lvl="0" indent="0">
              <a:buNone/>
            </a:pPr>
            <a:r>
              <a:rPr lang="cs-CZ" dirty="0" smtClean="0"/>
              <a:t>	</a:t>
            </a:r>
            <a:r>
              <a:rPr lang="cs-CZ" b="1" dirty="0" smtClean="0"/>
              <a:t>91     56     20     37     14                  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668344" y="6165304"/>
            <a:ext cx="965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  </a:t>
            </a:r>
            <a:r>
              <a:rPr lang="cs-CZ" dirty="0">
                <a:solidFill>
                  <a:srgbClr val="FF0000"/>
                </a:solidFill>
              </a:rPr>
              <a:t>9</a:t>
            </a:r>
            <a:r>
              <a:rPr lang="cs-CZ" dirty="0" smtClean="0">
                <a:solidFill>
                  <a:srgbClr val="FF0000"/>
                </a:solidFill>
              </a:rPr>
              <a:t>/16</a:t>
            </a:r>
            <a:endParaRPr lang="cs-CZ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Typy úkolů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54172" cy="4353347"/>
          </a:xfrm>
        </p:spPr>
        <p:txBody>
          <a:bodyPr/>
          <a:lstStyle/>
          <a:p>
            <a:pPr lvl="0"/>
            <a:r>
              <a:rPr lang="cs-CZ" dirty="0" smtClean="0"/>
              <a:t>úkoly rozvíjející </a:t>
            </a:r>
            <a:r>
              <a:rPr lang="cs-CZ" b="1" dirty="0"/>
              <a:t>zrakové </a:t>
            </a:r>
            <a:r>
              <a:rPr lang="cs-CZ" b="1" dirty="0" smtClean="0"/>
              <a:t>rozlišování</a:t>
            </a:r>
            <a:r>
              <a:rPr lang="cs-CZ" dirty="0" smtClean="0"/>
              <a:t>   47 předloha je uvedena </a:t>
            </a:r>
            <a:r>
              <a:rPr lang="cs-CZ" dirty="0"/>
              <a:t>v levém krajním </a:t>
            </a:r>
            <a:r>
              <a:rPr lang="cs-CZ" dirty="0" smtClean="0"/>
              <a:t>silně </a:t>
            </a:r>
            <a:r>
              <a:rPr lang="cs-CZ" dirty="0"/>
              <a:t>ohraničeném sloupci </a:t>
            </a:r>
            <a:r>
              <a:rPr lang="cs-CZ" i="1" dirty="0"/>
              <a:t>(např. na </a:t>
            </a:r>
            <a:r>
              <a:rPr lang="cs-CZ" i="1" dirty="0" smtClean="0"/>
              <a:t>str. 2 </a:t>
            </a:r>
            <a:r>
              <a:rPr lang="cs-CZ" i="1" dirty="0"/>
              <a:t>začíná předloha znakem </a:t>
            </a:r>
            <a:r>
              <a:rPr lang="cs-CZ" b="1" dirty="0" smtClean="0">
                <a:solidFill>
                  <a:srgbClr val="FF0000"/>
                </a:solidFill>
              </a:rPr>
              <a:t>⍃</a:t>
            </a:r>
          </a:p>
          <a:p>
            <a:pPr lvl="0"/>
            <a:endParaRPr lang="cs-CZ" sz="1400" dirty="0"/>
          </a:p>
          <a:p>
            <a:pPr lvl="0"/>
            <a:r>
              <a:rPr lang="cs-CZ" dirty="0" smtClean="0"/>
              <a:t>zrakové </a:t>
            </a:r>
            <a:r>
              <a:rPr lang="cs-CZ" dirty="0"/>
              <a:t>rozlišování se současně cvičí </a:t>
            </a:r>
            <a:r>
              <a:rPr lang="cs-CZ" dirty="0" smtClean="0"/>
              <a:t>i</a:t>
            </a:r>
            <a:r>
              <a:rPr lang="cs-CZ" dirty="0"/>
              <a:t> v úkolech zaměřených </a:t>
            </a:r>
            <a:r>
              <a:rPr lang="cs-CZ" dirty="0" smtClean="0"/>
              <a:t>na</a:t>
            </a:r>
            <a:r>
              <a:rPr lang="cs-CZ" dirty="0"/>
              <a:t> intermodalitu </a:t>
            </a:r>
            <a:r>
              <a:rPr lang="cs-CZ" dirty="0" smtClean="0"/>
              <a:t>a serialitu</a:t>
            </a:r>
          </a:p>
          <a:p>
            <a:pPr marL="0" lvl="0" indent="0">
              <a:buNone/>
            </a:pPr>
            <a:r>
              <a:rPr lang="cs-CZ" dirty="0" smtClean="0"/>
              <a:t>					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013744" y="630932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10/16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2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Typy úkolů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Kombinace: </a:t>
            </a:r>
          </a:p>
          <a:p>
            <a:pPr marL="0" indent="0">
              <a:buNone/>
            </a:pPr>
            <a:endParaRPr lang="cs-CZ" sz="800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dirty="0" smtClean="0"/>
              <a:t>číslic, čísel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800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dirty="0" smtClean="0"/>
              <a:t>písmen, skupin písmen a slov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800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dirty="0" smtClean="0"/>
              <a:t>symbolů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800" dirty="0" smtClean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3200" dirty="0" smtClean="0"/>
              <a:t>obrázků  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sz="3200" dirty="0" smtClean="0"/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3200" dirty="0" smtClean="0"/>
              <a:t>                                                            </a:t>
            </a:r>
            <a:endParaRPr lang="cs-CZ" sz="3200" dirty="0"/>
          </a:p>
        </p:txBody>
      </p:sp>
      <p:sp>
        <p:nvSpPr>
          <p:cNvPr id="4" name="Obdélník 3"/>
          <p:cNvSpPr/>
          <p:nvPr/>
        </p:nvSpPr>
        <p:spPr>
          <a:xfrm>
            <a:off x="7964264" y="623731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12/16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Pomůcky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>
              <a:spcBef>
                <a:spcPts val="600"/>
              </a:spcBef>
            </a:pPr>
            <a:r>
              <a:rPr lang="cs-CZ" dirty="0" smtClean="0"/>
              <a:t>stopky </a:t>
            </a:r>
            <a:r>
              <a:rPr lang="cs-CZ" dirty="0"/>
              <a:t>/ mobil k měření </a:t>
            </a:r>
            <a:r>
              <a:rPr lang="cs-CZ" dirty="0" smtClean="0"/>
              <a:t>času</a:t>
            </a:r>
          </a:p>
          <a:p>
            <a:pPr marL="0" lvl="0" indent="0">
              <a:spcBef>
                <a:spcPts val="600"/>
              </a:spcBef>
              <a:buNone/>
            </a:pPr>
            <a:endParaRPr lang="cs-CZ" sz="800" dirty="0"/>
          </a:p>
          <a:p>
            <a:pPr lvl="0">
              <a:spcBef>
                <a:spcPts val="600"/>
              </a:spcBef>
            </a:pPr>
            <a:r>
              <a:rPr lang="cs-CZ" dirty="0"/>
              <a:t>penál </a:t>
            </a:r>
            <a:r>
              <a:rPr lang="cs-CZ" i="1" dirty="0"/>
              <a:t>(tužka, pero, pastelky</a:t>
            </a:r>
            <a:r>
              <a:rPr lang="cs-CZ" i="1" dirty="0" smtClean="0"/>
              <a:t>)</a:t>
            </a:r>
          </a:p>
          <a:p>
            <a:pPr marL="0" lvl="0" indent="0">
              <a:spcBef>
                <a:spcPts val="600"/>
              </a:spcBef>
              <a:buNone/>
            </a:pPr>
            <a:endParaRPr lang="cs-CZ" sz="800" dirty="0"/>
          </a:p>
          <a:p>
            <a:pPr lvl="0">
              <a:spcBef>
                <a:spcPts val="600"/>
              </a:spcBef>
            </a:pPr>
            <a:r>
              <a:rPr lang="cs-CZ" dirty="0"/>
              <a:t>pro pedagogické pracovníky test Číselný čtverec </a:t>
            </a:r>
            <a:r>
              <a:rPr lang="cs-CZ" i="1" dirty="0"/>
              <a:t>(není nutný)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005607" y="63093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1/25</a:t>
            </a:r>
            <a:endParaRPr lang="cs-CZ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0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lvl="0"/>
            <a:r>
              <a:rPr lang="cs-CZ" dirty="0" smtClean="0"/>
              <a:t>dítě </a:t>
            </a:r>
            <a:r>
              <a:rPr lang="cs-CZ" dirty="0"/>
              <a:t>by mělo pracovat v klidu, </a:t>
            </a:r>
            <a:r>
              <a:rPr lang="cs-CZ" dirty="0" smtClean="0"/>
              <a:t>soustředěně</a:t>
            </a:r>
            <a:r>
              <a:rPr lang="cs-CZ" dirty="0"/>
              <a:t>, bez zbytečného stresu  </a:t>
            </a:r>
            <a:endParaRPr lang="cs-CZ" dirty="0" smtClean="0"/>
          </a:p>
          <a:p>
            <a:pPr lvl="0"/>
            <a:endParaRPr lang="cs-CZ" sz="800" dirty="0"/>
          </a:p>
          <a:p>
            <a:pPr lvl="0"/>
            <a:r>
              <a:rPr lang="cs-CZ" dirty="0"/>
              <a:t>nejdříve si </a:t>
            </a:r>
            <a:r>
              <a:rPr lang="cs-CZ" dirty="0" smtClean="0"/>
              <a:t>dítě připraví potřebné pomůcky a </a:t>
            </a:r>
            <a:r>
              <a:rPr lang="cs-CZ" dirty="0"/>
              <a:t> hlasitě přečte instrukci </a:t>
            </a:r>
          </a:p>
          <a:p>
            <a:pPr marL="0" lvl="0" indent="0">
              <a:buNone/>
            </a:pPr>
            <a:endParaRPr lang="cs-CZ" sz="800" dirty="0"/>
          </a:p>
          <a:p>
            <a:pPr lvl="0"/>
            <a:r>
              <a:rPr lang="cs-CZ" dirty="0" smtClean="0"/>
              <a:t>pracuje </a:t>
            </a:r>
            <a:r>
              <a:rPr lang="cs-CZ" dirty="0"/>
              <a:t>samostatně, postupuje po řádcích </a:t>
            </a:r>
            <a:r>
              <a:rPr lang="cs-CZ" i="1" dirty="0"/>
              <a:t>(v určitých úkolech po sloupcích) </a:t>
            </a:r>
            <a:r>
              <a:rPr lang="cs-CZ" dirty="0"/>
              <a:t>přesně podle předlohy </a:t>
            </a:r>
            <a:r>
              <a:rPr lang="cs-CZ" i="1" dirty="0"/>
              <a:t>(jednotlivé úkoly nepřeskakuje</a:t>
            </a:r>
            <a:r>
              <a:rPr lang="cs-CZ" i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812360" y="62373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2/25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74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vstupní vyšetření: </a:t>
            </a:r>
            <a:r>
              <a:rPr lang="cs-CZ" dirty="0" smtClean="0">
                <a:solidFill>
                  <a:srgbClr val="FF0000"/>
                </a:solidFill>
              </a:rPr>
              <a:t>V/a </a:t>
            </a:r>
            <a:r>
              <a:rPr lang="cs-CZ" dirty="0">
                <a:solidFill>
                  <a:srgbClr val="FF0000"/>
                </a:solidFill>
              </a:rPr>
              <a:t>– </a:t>
            </a:r>
            <a:r>
              <a:rPr lang="cs-CZ" dirty="0" smtClean="0">
                <a:solidFill>
                  <a:srgbClr val="FF0000"/>
                </a:solidFill>
              </a:rPr>
              <a:t>V/d</a:t>
            </a:r>
            <a:r>
              <a:rPr lang="cs-CZ" dirty="0" smtClean="0"/>
              <a:t> </a:t>
            </a:r>
          </a:p>
          <a:p>
            <a:pPr lvl="0"/>
            <a:endParaRPr lang="cs-CZ" sz="800" dirty="0"/>
          </a:p>
          <a:p>
            <a:r>
              <a:rPr lang="cs-CZ" dirty="0" smtClean="0"/>
              <a:t>předpokládaný </a:t>
            </a:r>
            <a:r>
              <a:rPr lang="cs-CZ" dirty="0"/>
              <a:t>čas vyšetření je 90 </a:t>
            </a:r>
            <a:r>
              <a:rPr lang="cs-CZ" dirty="0" smtClean="0"/>
              <a:t>minut </a:t>
            </a:r>
            <a:r>
              <a:rPr lang="cs-CZ" dirty="0"/>
              <a:t> </a:t>
            </a:r>
            <a:endParaRPr lang="cs-CZ" dirty="0" smtClean="0"/>
          </a:p>
          <a:p>
            <a:pPr marL="0" indent="0">
              <a:buNone/>
            </a:pPr>
            <a:endParaRPr lang="cs-CZ" sz="800" dirty="0"/>
          </a:p>
          <a:p>
            <a:pPr lvl="0"/>
            <a:r>
              <a:rPr lang="cs-CZ" dirty="0" smtClean="0"/>
              <a:t>možné rozvolnění vstupních úkolů při zadáváním rodičem</a:t>
            </a:r>
          </a:p>
          <a:p>
            <a:pPr lvl="0"/>
            <a:endParaRPr lang="cs-CZ" sz="800" dirty="0" smtClean="0"/>
          </a:p>
          <a:p>
            <a:r>
              <a:rPr lang="cs-CZ" dirty="0"/>
              <a:t>Č</a:t>
            </a:r>
            <a:r>
              <a:rPr lang="cs-CZ" dirty="0" smtClean="0"/>
              <a:t>íselný čtverec</a:t>
            </a:r>
            <a:endParaRPr lang="cs-CZ" dirty="0"/>
          </a:p>
          <a:p>
            <a:pPr lvl="0"/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56376" y="6220390"/>
            <a:ext cx="905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3/25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92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dítě </a:t>
            </a:r>
            <a:r>
              <a:rPr lang="cs-CZ" dirty="0"/>
              <a:t>denně vypracuje jeden list </a:t>
            </a:r>
            <a:r>
              <a:rPr lang="cs-CZ" i="1" dirty="0"/>
              <a:t>(tzn. dvě cvičení</a:t>
            </a:r>
            <a:r>
              <a:rPr lang="cs-CZ" i="1" dirty="0" smtClean="0"/>
              <a:t>)</a:t>
            </a:r>
            <a:r>
              <a:rPr lang="cs-CZ" dirty="0" smtClean="0"/>
              <a:t> </a:t>
            </a:r>
          </a:p>
          <a:p>
            <a:pPr lvl="0"/>
            <a:endParaRPr lang="cs-CZ" sz="800" dirty="0"/>
          </a:p>
          <a:p>
            <a:pPr lvl="0"/>
            <a:r>
              <a:rPr lang="cs-CZ" dirty="0" smtClean="0"/>
              <a:t>rodič stopuje </a:t>
            </a:r>
            <a:r>
              <a:rPr lang="cs-CZ" dirty="0"/>
              <a:t>zvlášť </a:t>
            </a:r>
            <a:r>
              <a:rPr lang="cs-CZ" dirty="0" smtClean="0"/>
              <a:t>čas potřebný k</a:t>
            </a:r>
            <a:r>
              <a:rPr lang="cs-CZ" dirty="0"/>
              <a:t> vypracování </a:t>
            </a:r>
            <a:r>
              <a:rPr lang="cs-CZ" dirty="0" smtClean="0"/>
              <a:t>úkolu </a:t>
            </a:r>
            <a:r>
              <a:rPr lang="cs-CZ" dirty="0"/>
              <a:t>a zvlášť </a:t>
            </a:r>
            <a:r>
              <a:rPr lang="cs-CZ" dirty="0" smtClean="0"/>
              <a:t>kontroly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dítě </a:t>
            </a:r>
            <a:r>
              <a:rPr lang="cs-CZ" dirty="0"/>
              <a:t>si chyby opravuje odlišnou </a:t>
            </a:r>
            <a:r>
              <a:rPr lang="cs-CZ" dirty="0" smtClean="0"/>
              <a:t>barvou</a:t>
            </a: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28384" y="6165304"/>
            <a:ext cx="977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7/25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9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lvl="0"/>
            <a:r>
              <a:rPr lang="cs-CZ" dirty="0" smtClean="0"/>
              <a:t>v</a:t>
            </a:r>
            <a:r>
              <a:rPr lang="cs-CZ" dirty="0"/>
              <a:t>  úkolech  1 - </a:t>
            </a:r>
            <a:r>
              <a:rPr lang="cs-CZ" dirty="0" smtClean="0"/>
              <a:t>35 </a:t>
            </a:r>
            <a:r>
              <a:rPr lang="cs-CZ" dirty="0"/>
              <a:t>rodič neměří čas </a:t>
            </a:r>
            <a:r>
              <a:rPr lang="cs-CZ" dirty="0" smtClean="0"/>
              <a:t>zácviku (dvojitě </a:t>
            </a:r>
            <a:r>
              <a:rPr lang="cs-CZ" dirty="0"/>
              <a:t>ohraničený první </a:t>
            </a:r>
            <a:r>
              <a:rPr lang="cs-CZ" dirty="0" smtClean="0"/>
              <a:t>řádek) 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od </a:t>
            </a:r>
            <a:r>
              <a:rPr lang="cs-CZ" dirty="0"/>
              <a:t>cvičení </a:t>
            </a:r>
            <a:r>
              <a:rPr lang="cs-CZ" dirty="0" smtClean="0"/>
              <a:t>36 </a:t>
            </a:r>
            <a:r>
              <a:rPr lang="cs-CZ" dirty="0"/>
              <a:t>se již od zácviku </a:t>
            </a:r>
            <a:r>
              <a:rPr lang="cs-CZ" dirty="0" smtClean="0"/>
              <a:t>upouští</a:t>
            </a:r>
          </a:p>
          <a:p>
            <a:pPr marL="0" lvl="0" indent="0">
              <a:buNone/>
            </a:pPr>
            <a:endParaRPr lang="cs-CZ" sz="800" dirty="0" smtClean="0"/>
          </a:p>
          <a:p>
            <a:pPr lvl="0"/>
            <a:r>
              <a:rPr lang="cs-CZ" dirty="0" smtClean="0"/>
              <a:t>rodič </a:t>
            </a:r>
            <a:r>
              <a:rPr lang="cs-CZ" dirty="0"/>
              <a:t>měří vlastní samostatnou práci i kontrolu prováděnou dítětem, do které již </a:t>
            </a:r>
            <a:r>
              <a:rPr lang="cs-CZ" dirty="0" smtClean="0"/>
              <a:t>nezasahuje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56376" y="6237312"/>
            <a:ext cx="977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8/25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5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rodič práci </a:t>
            </a:r>
            <a:r>
              <a:rPr lang="cs-CZ" dirty="0"/>
              <a:t>ještě jednou </a:t>
            </a:r>
            <a:r>
              <a:rPr lang="cs-CZ" dirty="0" smtClean="0"/>
              <a:t>překontroluje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bezchybnou práci označí </a:t>
            </a:r>
            <a:r>
              <a:rPr lang="cs-CZ" dirty="0" smtClean="0">
                <a:sym typeface="Wingdings"/>
              </a:rPr>
              <a:t></a:t>
            </a:r>
          </a:p>
          <a:p>
            <a:pPr lvl="0"/>
            <a:endParaRPr lang="cs-CZ" sz="800" dirty="0">
              <a:sym typeface="Wingdings"/>
            </a:endParaRPr>
          </a:p>
          <a:p>
            <a:pPr lvl="0"/>
            <a:r>
              <a:rPr lang="cs-CZ" dirty="0" smtClean="0"/>
              <a:t>řádek s c</a:t>
            </a:r>
            <a:r>
              <a:rPr lang="cs-CZ" dirty="0" smtClean="0">
                <a:sym typeface="Wingdings"/>
              </a:rPr>
              <a:t>hybami označí</a:t>
            </a:r>
            <a:r>
              <a:rPr lang="cs-CZ" dirty="0" smtClean="0"/>
              <a:t> </a:t>
            </a:r>
            <a:r>
              <a:rPr lang="cs-CZ" dirty="0"/>
              <a:t>znaménkem mínus (-) </a:t>
            </a:r>
            <a:r>
              <a:rPr lang="cs-CZ" dirty="0" smtClean="0"/>
              <a:t>a</a:t>
            </a:r>
            <a:r>
              <a:rPr lang="cs-CZ" dirty="0"/>
              <a:t> dítě se </a:t>
            </a:r>
            <a:r>
              <a:rPr lang="cs-CZ" dirty="0" smtClean="0"/>
              <a:t>pokusí o nápravu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čas </a:t>
            </a:r>
            <a:r>
              <a:rPr lang="cs-CZ" dirty="0"/>
              <a:t>této opravy již rodič </a:t>
            </a:r>
            <a:r>
              <a:rPr lang="cs-CZ" dirty="0" smtClean="0"/>
              <a:t>nestopuje, pouze uvede </a:t>
            </a:r>
            <a:r>
              <a:rPr lang="cs-CZ" dirty="0"/>
              <a:t>počet neodstraněných </a:t>
            </a:r>
            <a:r>
              <a:rPr lang="cs-CZ" dirty="0" smtClean="0"/>
              <a:t>chyb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93182" y="6196662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11/25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12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589038"/>
          </a:xfrm>
        </p:spPr>
        <p:txBody>
          <a:bodyPr/>
          <a:lstStyle/>
          <a:p>
            <a:r>
              <a:rPr lang="cs-CZ" dirty="0" smtClean="0"/>
              <a:t>Příčiny pomalého pracovního tempa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359119"/>
          </a:xfrm>
        </p:spPr>
        <p:txBody>
          <a:bodyPr/>
          <a:lstStyle/>
          <a:p>
            <a:pPr marL="0" indent="0">
              <a:buNone/>
            </a:pPr>
            <a:endParaRPr lang="cs-CZ" sz="300" b="1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1) nedostatek schopností a dovedností</a:t>
            </a:r>
          </a:p>
          <a:p>
            <a:pPr marL="0" indent="0">
              <a:buNone/>
            </a:pPr>
            <a:r>
              <a:rPr lang="cs-CZ" sz="800" dirty="0" smtClean="0"/>
              <a:t> </a:t>
            </a:r>
            <a:endParaRPr lang="cs-CZ" sz="800" dirty="0"/>
          </a:p>
          <a:p>
            <a:pPr marL="0" indent="0">
              <a:buNone/>
            </a:pPr>
            <a:r>
              <a:rPr lang="cs-CZ" dirty="0" smtClean="0"/>
              <a:t>    2) skutečně </a:t>
            </a:r>
            <a:r>
              <a:rPr lang="cs-CZ" dirty="0"/>
              <a:t>pomalé osobní </a:t>
            </a:r>
            <a:r>
              <a:rPr lang="cs-CZ" dirty="0" smtClean="0"/>
              <a:t>tempo 	podmíněno fyziologicky</a:t>
            </a:r>
          </a:p>
          <a:p>
            <a:pPr marL="457200" lvl="1" indent="0">
              <a:buNone/>
            </a:pPr>
            <a:r>
              <a:rPr lang="cs-CZ" dirty="0" smtClean="0"/>
              <a:t>	</a:t>
            </a:r>
            <a:r>
              <a:rPr lang="cs-CZ" sz="3200" dirty="0" smtClean="0"/>
              <a:t>a) genetické faktory</a:t>
            </a:r>
          </a:p>
          <a:p>
            <a:pPr marL="457200" lvl="1" indent="0">
              <a:buNone/>
            </a:pPr>
            <a:r>
              <a:rPr lang="cs-CZ" sz="3200" dirty="0" smtClean="0"/>
              <a:t>  	b) vliv onemocnění (ADHD, ADD …)</a:t>
            </a:r>
          </a:p>
          <a:p>
            <a:pPr marL="457200" lvl="1" indent="0">
              <a:buNone/>
            </a:pPr>
            <a:r>
              <a:rPr lang="cs-CZ" sz="3200" dirty="0" smtClean="0"/>
              <a:t>3)</a:t>
            </a:r>
            <a:r>
              <a:rPr lang="cs-CZ" sz="3200" dirty="0"/>
              <a:t> n</a:t>
            </a:r>
            <a:r>
              <a:rPr lang="cs-CZ" sz="3200" dirty="0" smtClean="0"/>
              <a:t>europsychický základ</a:t>
            </a:r>
            <a:endParaRPr lang="cs-CZ" sz="3200" dirty="0"/>
          </a:p>
          <a:p>
            <a:pPr marL="457200" lvl="1" indent="0">
              <a:buNone/>
            </a:pPr>
            <a:endParaRPr lang="cs-CZ" sz="1200" dirty="0" smtClean="0"/>
          </a:p>
          <a:p>
            <a:pPr marL="0" indent="0">
              <a:buNone/>
            </a:pPr>
            <a:r>
              <a:rPr lang="cs-CZ" dirty="0" smtClean="0"/>
              <a:t>      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     </a:t>
            </a:r>
            <a:endParaRPr lang="cs-CZ" sz="1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                                                    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380312" y="6165304"/>
            <a:ext cx="1433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            </a:t>
            </a:r>
            <a:r>
              <a:rPr lang="cs-CZ" dirty="0" smtClean="0">
                <a:solidFill>
                  <a:srgbClr val="0070C0"/>
                </a:solidFill>
              </a:rPr>
              <a:t>6/17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75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400" dirty="0" smtClean="0"/>
          </a:p>
          <a:p>
            <a:pPr lvl="0"/>
            <a:r>
              <a:rPr lang="cs-CZ" dirty="0" smtClean="0"/>
              <a:t>vlastní nácvik:  úkoly č</a:t>
            </a:r>
            <a:r>
              <a:rPr lang="cs-CZ" dirty="0"/>
              <a:t>. 1 – </a:t>
            </a:r>
            <a:r>
              <a:rPr lang="cs-CZ" dirty="0" smtClean="0"/>
              <a:t>180</a:t>
            </a:r>
          </a:p>
          <a:p>
            <a:pPr marL="0" lvl="0" indent="0">
              <a:buNone/>
            </a:pPr>
            <a:endParaRPr lang="cs-CZ" sz="800" dirty="0" smtClean="0"/>
          </a:p>
          <a:p>
            <a:pPr lvl="0"/>
            <a:r>
              <a:rPr lang="cs-CZ" dirty="0" smtClean="0"/>
              <a:t>kontrola </a:t>
            </a:r>
            <a:r>
              <a:rPr lang="cs-CZ" dirty="0"/>
              <a:t>z </a:t>
            </a:r>
            <a:r>
              <a:rPr lang="cs-CZ" dirty="0" smtClean="0"/>
              <a:t>průběhu nácviku: č</a:t>
            </a:r>
            <a:r>
              <a:rPr lang="cs-CZ" dirty="0"/>
              <a:t>. </a:t>
            </a:r>
            <a:r>
              <a:rPr lang="cs-CZ" dirty="0" smtClean="0"/>
              <a:t>181 </a:t>
            </a:r>
            <a:r>
              <a:rPr lang="cs-CZ" dirty="0"/>
              <a:t>– </a:t>
            </a:r>
            <a:r>
              <a:rPr lang="cs-CZ" dirty="0" smtClean="0"/>
              <a:t>184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i="1" dirty="0" smtClean="0"/>
              <a:t>(červené zadání, označení </a:t>
            </a:r>
            <a:r>
              <a:rPr lang="cs-CZ" i="1" dirty="0"/>
              <a:t>číslem </a:t>
            </a:r>
            <a:r>
              <a:rPr lang="cs-CZ" i="1" dirty="0" smtClean="0"/>
              <a:t>stránky) </a:t>
            </a:r>
            <a:r>
              <a:rPr lang="cs-CZ" dirty="0" smtClean="0"/>
              <a:t> 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/>
              <a:t> </a:t>
            </a:r>
            <a:r>
              <a:rPr lang="cs-CZ" dirty="0" smtClean="0"/>
              <a:t>seznam </a:t>
            </a:r>
            <a:r>
              <a:rPr lang="cs-CZ" dirty="0"/>
              <a:t>kontrolovaných </a:t>
            </a:r>
            <a:r>
              <a:rPr lang="cs-CZ" dirty="0" smtClean="0"/>
              <a:t>úkolů: tabulka </a:t>
            </a:r>
            <a:r>
              <a:rPr lang="cs-CZ" dirty="0"/>
              <a:t>„Kontrola nácviku rychlosti zpracování dat“ v bodu „Průběžné výsledky z </a:t>
            </a:r>
            <a:r>
              <a:rPr lang="cs-CZ" dirty="0" smtClean="0"/>
              <a:t>poloviny </a:t>
            </a:r>
            <a:r>
              <a:rPr lang="cs-CZ" dirty="0"/>
              <a:t>a konce nácviku</a:t>
            </a:r>
            <a:r>
              <a:rPr lang="cs-CZ" dirty="0" smtClean="0"/>
              <a:t>“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54443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12/25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6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400" u="sng" dirty="0"/>
              <a:t>DATUM:			ČAS:		ČAS KONTROLY:		</a:t>
            </a:r>
            <a:endParaRPr lang="cs-CZ" sz="14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835051"/>
              </p:ext>
            </p:extLst>
          </p:nvPr>
        </p:nvGraphicFramePr>
        <p:xfrm>
          <a:off x="1043607" y="2452638"/>
          <a:ext cx="6566868" cy="328061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96988"/>
                <a:gridCol w="596988"/>
                <a:gridCol w="596988"/>
                <a:gridCol w="596988"/>
                <a:gridCol w="596988"/>
                <a:gridCol w="596988"/>
                <a:gridCol w="596988"/>
                <a:gridCol w="596988"/>
                <a:gridCol w="596988"/>
                <a:gridCol w="596988"/>
                <a:gridCol w="596988"/>
              </a:tblGrid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036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30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23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27584" y="1291039"/>
            <a:ext cx="7200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Podle předlohy dopiš chybějící čísla a respektuj barvu. </a:t>
            </a: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91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56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20     37     14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964264" y="627550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13/25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0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čas </a:t>
            </a:r>
            <a:r>
              <a:rPr lang="cs-CZ" dirty="0"/>
              <a:t>vlastní práce i  </a:t>
            </a:r>
            <a:r>
              <a:rPr lang="cs-CZ" dirty="0" smtClean="0"/>
              <a:t>kontroly se převede </a:t>
            </a:r>
            <a:r>
              <a:rPr lang="cs-CZ" dirty="0"/>
              <a:t>na vteřiny a </a:t>
            </a:r>
            <a:r>
              <a:rPr lang="cs-CZ" dirty="0" smtClean="0"/>
              <a:t>zapíše </a:t>
            </a:r>
            <a:r>
              <a:rPr lang="cs-CZ" dirty="0"/>
              <a:t>do přiložené </a:t>
            </a:r>
            <a:r>
              <a:rPr lang="cs-CZ" dirty="0" smtClean="0"/>
              <a:t>tabulky</a:t>
            </a:r>
          </a:p>
          <a:p>
            <a:pPr marL="0" lvl="0" indent="0">
              <a:buNone/>
            </a:pPr>
            <a:endParaRPr lang="cs-CZ" sz="1800" dirty="0" smtClean="0"/>
          </a:p>
          <a:p>
            <a:pPr lvl="0"/>
            <a:r>
              <a:rPr lang="cs-CZ" dirty="0" smtClean="0"/>
              <a:t> Číselný čtverec </a:t>
            </a:r>
          </a:p>
          <a:p>
            <a:pPr marL="0" lvl="0" indent="0">
              <a:buNone/>
            </a:pPr>
            <a:r>
              <a:rPr lang="cs-CZ" dirty="0" smtClean="0"/>
              <a:t>    u</a:t>
            </a:r>
            <a:r>
              <a:rPr lang="cs-CZ" dirty="0"/>
              <a:t> starších klientů zadáváme tuto </a:t>
            </a:r>
            <a:r>
              <a:rPr lang="cs-CZ" dirty="0" smtClean="0"/>
              <a:t>	zkoušku </a:t>
            </a:r>
          </a:p>
          <a:p>
            <a:pPr marL="0" lvl="0" indent="0">
              <a:buNone/>
            </a:pPr>
            <a:r>
              <a:rPr lang="cs-CZ" dirty="0" smtClean="0"/>
              <a:t>    pouze </a:t>
            </a:r>
            <a:r>
              <a:rPr lang="cs-CZ" dirty="0"/>
              <a:t>orientačně </a:t>
            </a:r>
            <a:r>
              <a:rPr lang="cs-CZ" i="1" dirty="0"/>
              <a:t>(standardy </a:t>
            </a:r>
            <a:r>
              <a:rPr lang="cs-CZ" i="1" dirty="0" smtClean="0"/>
              <a:t>nejsou </a:t>
            </a:r>
          </a:p>
          <a:p>
            <a:pPr marL="0" lvl="0" indent="0">
              <a:buNone/>
            </a:pPr>
            <a:r>
              <a:rPr lang="cs-CZ" i="1" dirty="0" smtClean="0"/>
              <a:t>    uvedeny pro vyšší věk)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28384" y="6237312"/>
            <a:ext cx="76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16/25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86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52449"/>
              </p:ext>
            </p:extLst>
          </p:nvPr>
        </p:nvGraphicFramePr>
        <p:xfrm>
          <a:off x="467544" y="1340767"/>
          <a:ext cx="8280919" cy="4824537"/>
        </p:xfrm>
        <a:graphic>
          <a:graphicData uri="http://schemas.openxmlformats.org/drawingml/2006/table">
            <a:tbl>
              <a:tblPr firstRow="1" firstCol="1" bandRow="1"/>
              <a:tblGrid>
                <a:gridCol w="1055095"/>
                <a:gridCol w="1204304"/>
                <a:gridCol w="1204304"/>
                <a:gridCol w="1204304"/>
                <a:gridCol w="1204304"/>
                <a:gridCol w="1204304"/>
                <a:gridCol w="1204304"/>
              </a:tblGrid>
              <a:tr h="6836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Čas před nácvikem </a:t>
                      </a:r>
                      <a:r>
                        <a:rPr lang="cs-CZ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(")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 nácviku </a:t>
                      </a:r>
                      <a:r>
                        <a:rPr lang="cs-CZ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(")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Celkový výsledek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5840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čas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sten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čas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sten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Zhoršení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Zlepšení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600" b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 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600" b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Trend výkonu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600" b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cs-CZ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M</a:t>
                      </a:r>
                      <a:r>
                        <a:rPr lang="cs-CZ" sz="1600" b="1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611560" y="692697"/>
            <a:ext cx="8136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cs-CZ" altLang="cs-CZ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Číselný </a:t>
            </a:r>
            <a:r>
              <a:rPr lang="cs-CZ" altLang="cs-C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čtverec</a:t>
            </a:r>
            <a:endParaRPr lang="cs-CZ" altLang="cs-CZ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884368" y="6165304"/>
            <a:ext cx="1152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17/25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4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lvl="0"/>
            <a:r>
              <a:rPr lang="cs-CZ" dirty="0" smtClean="0"/>
              <a:t>úkoly </a:t>
            </a:r>
            <a:r>
              <a:rPr lang="cs-CZ" dirty="0" smtClean="0">
                <a:solidFill>
                  <a:srgbClr val="00B050"/>
                </a:solidFill>
              </a:rPr>
              <a:t>K/a </a:t>
            </a:r>
            <a:r>
              <a:rPr lang="cs-CZ" dirty="0">
                <a:solidFill>
                  <a:srgbClr val="00B050"/>
                </a:solidFill>
              </a:rPr>
              <a:t>– </a:t>
            </a:r>
            <a:r>
              <a:rPr lang="cs-CZ" dirty="0" smtClean="0">
                <a:solidFill>
                  <a:srgbClr val="00B050"/>
                </a:solidFill>
              </a:rPr>
              <a:t>K/d:</a:t>
            </a:r>
            <a:r>
              <a:rPr lang="cs-CZ" dirty="0"/>
              <a:t> </a:t>
            </a:r>
            <a:r>
              <a:rPr lang="cs-CZ" dirty="0" smtClean="0"/>
              <a:t>porovnání koncové rychlosti s počáteční </a:t>
            </a:r>
            <a:r>
              <a:rPr lang="cs-CZ" i="1" dirty="0" smtClean="0"/>
              <a:t>(</a:t>
            </a:r>
            <a:r>
              <a:rPr lang="cs-CZ" i="1" dirty="0">
                <a:solidFill>
                  <a:srgbClr val="FF0000"/>
                </a:solidFill>
              </a:rPr>
              <a:t>V/a – V/d</a:t>
            </a:r>
            <a:r>
              <a:rPr lang="cs-CZ" i="1" dirty="0" smtClean="0"/>
              <a:t>)</a:t>
            </a:r>
            <a:r>
              <a:rPr lang="cs-CZ" dirty="0" smtClean="0"/>
              <a:t> 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výsledky přepočíst </a:t>
            </a:r>
            <a:r>
              <a:rPr lang="cs-CZ" dirty="0"/>
              <a:t>na vteřiny </a:t>
            </a:r>
            <a:r>
              <a:rPr lang="cs-CZ" dirty="0" smtClean="0"/>
              <a:t>a</a:t>
            </a:r>
            <a:r>
              <a:rPr lang="cs-CZ" dirty="0"/>
              <a:t> </a:t>
            </a:r>
            <a:r>
              <a:rPr lang="cs-CZ" dirty="0" smtClean="0"/>
              <a:t>zaznamenat </a:t>
            </a:r>
            <a:r>
              <a:rPr lang="cs-CZ" dirty="0"/>
              <a:t>do odstavce „Výsledky – vstupní a kontrolní úkoly</a:t>
            </a:r>
            <a:r>
              <a:rPr lang="cs-CZ" dirty="0" smtClean="0"/>
              <a:t>“</a:t>
            </a:r>
          </a:p>
          <a:p>
            <a:pPr lvl="0"/>
            <a:endParaRPr lang="cs-CZ" sz="800" dirty="0" smtClean="0"/>
          </a:p>
          <a:p>
            <a:r>
              <a:rPr lang="cs-CZ" dirty="0" smtClean="0"/>
              <a:t>zpomalení času v kontrolách: kvalitnější a důslednější sebekontrola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33732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18/25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7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Postup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porovnáním </a:t>
            </a:r>
            <a:r>
              <a:rPr lang="cs-CZ" dirty="0"/>
              <a:t>času opakovaně zadávaných úkolů lze snadno zjistit, zda se pracovní tempo dítěte </a:t>
            </a:r>
            <a:r>
              <a:rPr lang="cs-CZ" dirty="0" smtClean="0"/>
              <a:t>zrychlilo 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na</a:t>
            </a:r>
            <a:r>
              <a:rPr lang="cs-CZ" dirty="0"/>
              <a:t> kontrolních listech je číslo původního úkolu uvedeno v </a:t>
            </a:r>
            <a:r>
              <a:rPr lang="cs-CZ" dirty="0" smtClean="0"/>
              <a:t>závorce</a:t>
            </a:r>
            <a:r>
              <a:rPr lang="cs-CZ" i="1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56376" y="625010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19/25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84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Rodič dohlíží </a:t>
            </a:r>
            <a:r>
              <a:rPr lang="cs-CZ" b="1" dirty="0" smtClean="0"/>
              <a:t>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569371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cs-CZ" dirty="0" smtClean="0"/>
              <a:t>držení těla a úchop tužky</a:t>
            </a:r>
          </a:p>
          <a:p>
            <a:pPr lvl="0">
              <a:lnSpc>
                <a:spcPct val="150000"/>
              </a:lnSpc>
            </a:pPr>
            <a:r>
              <a:rPr lang="cs-CZ" dirty="0" smtClean="0"/>
              <a:t>uvolněnou ruku a mírný tlak </a:t>
            </a:r>
            <a:r>
              <a:rPr lang="cs-CZ" dirty="0"/>
              <a:t>na </a:t>
            </a:r>
            <a:r>
              <a:rPr lang="cs-CZ" dirty="0" smtClean="0"/>
              <a:t>podložku</a:t>
            </a:r>
          </a:p>
          <a:p>
            <a:pPr lvl="0">
              <a:lnSpc>
                <a:spcPct val="150000"/>
              </a:lnSpc>
            </a:pPr>
            <a:r>
              <a:rPr lang="cs-CZ" dirty="0" smtClean="0"/>
              <a:t>dodržování správných tvarů</a:t>
            </a:r>
            <a:endParaRPr lang="cs-CZ" dirty="0"/>
          </a:p>
          <a:p>
            <a:pPr lvl="0">
              <a:lnSpc>
                <a:spcPct val="150000"/>
              </a:lnSpc>
            </a:pPr>
            <a:r>
              <a:rPr lang="cs-CZ" dirty="0"/>
              <a:t>s</a:t>
            </a:r>
            <a:r>
              <a:rPr lang="cs-CZ" dirty="0" smtClean="0"/>
              <a:t>ouběžnost </a:t>
            </a:r>
            <a:r>
              <a:rPr lang="cs-CZ" dirty="0"/>
              <a:t>vyslovování </a:t>
            </a:r>
            <a:r>
              <a:rPr lang="cs-CZ" dirty="0" smtClean="0"/>
              <a:t>a psaní</a:t>
            </a:r>
            <a:endParaRPr lang="cs-CZ" b="1" dirty="0" smtClean="0"/>
          </a:p>
          <a:p>
            <a:pPr lvl="0">
              <a:lnSpc>
                <a:spcPct val="150000"/>
              </a:lnSpc>
            </a:pPr>
            <a:r>
              <a:rPr lang="cs-CZ" dirty="0" smtClean="0"/>
              <a:t>měření času a kontrolu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99720" y="620362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20/25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92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Strategie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endParaRPr lang="cs-CZ" sz="800" dirty="0"/>
          </a:p>
          <a:p>
            <a:pPr lvl="0"/>
            <a:r>
              <a:rPr lang="cs-CZ" dirty="0" smtClean="0"/>
              <a:t>možnost zakrývání následujících řádků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systém práce s psacími potřebami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hlasité komentování činnosti </a:t>
            </a:r>
          </a:p>
          <a:p>
            <a:pPr lvl="0"/>
            <a:endParaRPr lang="cs-CZ" sz="800" dirty="0" smtClean="0"/>
          </a:p>
          <a:p>
            <a:r>
              <a:rPr lang="cs-CZ" dirty="0"/>
              <a:t>vedení dítěte k vytváření vlastních pracovních strategií</a:t>
            </a:r>
          </a:p>
          <a:p>
            <a:pPr lvl="0"/>
            <a:endParaRPr lang="cs-CZ" dirty="0" smtClean="0"/>
          </a:p>
          <a:p>
            <a:pPr lvl="0"/>
            <a:endParaRPr lang="cs-CZ" sz="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812360" y="6196662"/>
            <a:ext cx="91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21/25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Ukázka strategie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marL="0" lvl="0" indent="0">
              <a:buNone/>
            </a:pPr>
            <a:r>
              <a:rPr lang="cs-CZ" altLang="cs-CZ" dirty="0"/>
              <a:t> ♡= </a:t>
            </a:r>
            <a:r>
              <a:rPr lang="cs-CZ" altLang="cs-CZ" sz="4400" b="1" dirty="0">
                <a:solidFill>
                  <a:srgbClr val="FF0000"/>
                </a:solidFill>
              </a:rPr>
              <a:t>l</a:t>
            </a:r>
            <a:r>
              <a:rPr lang="cs-CZ" altLang="cs-CZ" dirty="0"/>
              <a:t>      </a:t>
            </a:r>
            <a:r>
              <a:rPr lang="cs-CZ" altLang="cs-CZ" dirty="0" smtClean="0">
                <a:sym typeface="Wingdings"/>
              </a:rPr>
              <a:t></a:t>
            </a:r>
            <a:r>
              <a:rPr lang="cs-CZ" altLang="cs-CZ" dirty="0" smtClean="0"/>
              <a:t>= </a:t>
            </a:r>
            <a:r>
              <a:rPr lang="cs-CZ" altLang="cs-CZ" sz="4400" b="1" dirty="0">
                <a:solidFill>
                  <a:srgbClr val="00B050"/>
                </a:solidFill>
              </a:rPr>
              <a:t>l</a:t>
            </a:r>
            <a:r>
              <a:rPr lang="cs-CZ" altLang="cs-CZ" dirty="0"/>
              <a:t>       ∧=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sz="4400" b="1" dirty="0">
                <a:solidFill>
                  <a:srgbClr val="FFC000"/>
                </a:solidFill>
              </a:rPr>
              <a:t>l</a:t>
            </a:r>
            <a:r>
              <a:rPr lang="cs-CZ" altLang="cs-CZ" dirty="0">
                <a:solidFill>
                  <a:srgbClr val="FFFF00"/>
                </a:solidFill>
              </a:rPr>
              <a:t>  </a:t>
            </a:r>
            <a:r>
              <a:rPr lang="cs-CZ" altLang="cs-CZ" dirty="0"/>
              <a:t>     ∩=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sz="4400" b="1" dirty="0">
                <a:solidFill>
                  <a:srgbClr val="0070C0"/>
                </a:solidFill>
              </a:rPr>
              <a:t>l</a:t>
            </a:r>
            <a:endParaRPr lang="cs-CZ" dirty="0"/>
          </a:p>
          <a:p>
            <a:pPr marL="0" lvl="0" indent="0">
              <a:buNone/>
            </a:pPr>
            <a:r>
              <a:rPr lang="cs-CZ" dirty="0" smtClean="0"/>
              <a:t>červené srdce</a:t>
            </a:r>
            <a:endParaRPr lang="cs-CZ" dirty="0"/>
          </a:p>
          <a:p>
            <a:pPr marL="1458913" lvl="0" indent="0">
              <a:buNone/>
            </a:pPr>
            <a:r>
              <a:rPr lang="cs-CZ" dirty="0" smtClean="0"/>
              <a:t>zelený míč</a:t>
            </a:r>
          </a:p>
          <a:p>
            <a:pPr marL="1458913" lvl="0" indent="0">
              <a:buNone/>
            </a:pPr>
            <a:r>
              <a:rPr lang="cs-CZ" dirty="0" smtClean="0"/>
              <a:t>		   žlutý stan</a:t>
            </a:r>
          </a:p>
          <a:p>
            <a:pPr marL="1458913" lvl="0" indent="0">
              <a:buNone/>
            </a:pPr>
            <a:r>
              <a:rPr lang="cs-CZ" dirty="0"/>
              <a:t> </a:t>
            </a:r>
            <a:r>
              <a:rPr lang="cs-CZ" dirty="0" smtClean="0"/>
              <a:t>  				modrá podkova</a:t>
            </a: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25795" y="627550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22/25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72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1588725"/>
            <a:ext cx="842493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předlohy dopiš chybějící písmena.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pPr algn="l"/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  <a:p>
            <a:pPr lvl="0" algn="l"/>
            <a:r>
              <a:rPr lang="cs-CZ" altLang="cs-CZ" sz="2800" dirty="0" smtClean="0"/>
              <a:t>Tereza, Stáňa, Vašek, Petr</a:t>
            </a: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  <a:p>
            <a:pPr lvl="0" algn="l"/>
            <a:endParaRPr lang="cs-CZ" altLang="cs-CZ" sz="1600" dirty="0" smtClean="0">
              <a:solidFill>
                <a:srgbClr val="FF0000"/>
              </a:solidFill>
            </a:endParaRPr>
          </a:p>
          <a:p>
            <a:pPr lvl="0" algn="l"/>
            <a:endParaRPr lang="cs-CZ" altLang="cs-CZ" sz="16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719742"/>
              </p:ext>
            </p:extLst>
          </p:nvPr>
        </p:nvGraphicFramePr>
        <p:xfrm>
          <a:off x="1567180" y="2497234"/>
          <a:ext cx="6009640" cy="126187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58520"/>
                <a:gridCol w="858520"/>
                <a:gridCol w="858520"/>
                <a:gridCol w="858520"/>
                <a:gridCol w="858520"/>
                <a:gridCol w="858520"/>
                <a:gridCol w="858520"/>
              </a:tblGrid>
              <a:tr h="525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T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S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V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P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V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S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P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SimHei"/>
                          <a:cs typeface="Times New Roman"/>
                        </a:rPr>
                        <a:t>T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Ukázka strategie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041743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23/25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50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Příčiny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41379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ad1</a:t>
            </a:r>
            <a:r>
              <a:rPr lang="cs-CZ" dirty="0"/>
              <a:t>) </a:t>
            </a:r>
            <a:r>
              <a:rPr lang="cs-CZ" b="1" dirty="0"/>
              <a:t>nedostatek schopností a </a:t>
            </a:r>
            <a:r>
              <a:rPr lang="cs-CZ" b="1" dirty="0" smtClean="0"/>
              <a:t>dovedností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nižší úroveň poznávacích funkcí</a:t>
            </a:r>
          </a:p>
          <a:p>
            <a:pPr marL="0" indent="0">
              <a:buNone/>
            </a:pPr>
            <a:r>
              <a:rPr lang="cs-CZ" dirty="0" smtClean="0"/>
              <a:t>	- oslabení percepčně motorických funkcí  </a:t>
            </a:r>
          </a:p>
          <a:p>
            <a:pPr marL="0" indent="0">
              <a:buNone/>
            </a:pPr>
            <a:r>
              <a:rPr lang="cs-CZ" dirty="0" smtClean="0"/>
              <a:t>	- snížená </a:t>
            </a:r>
            <a:r>
              <a:rPr lang="cs-CZ" dirty="0"/>
              <a:t>kapacita </a:t>
            </a:r>
            <a:r>
              <a:rPr lang="cs-CZ" dirty="0" smtClean="0"/>
              <a:t>paměti (vštípivost </a:t>
            </a:r>
          </a:p>
          <a:p>
            <a:pPr marL="0" indent="0">
              <a:buNone/>
            </a:pPr>
            <a:r>
              <a:rPr lang="cs-CZ" dirty="0" smtClean="0"/>
              <a:t>	  informací a výbavnost naučeného)</a:t>
            </a:r>
          </a:p>
          <a:p>
            <a:pPr marL="0" indent="0">
              <a:buNone/>
            </a:pPr>
            <a:r>
              <a:rPr lang="cs-CZ" dirty="0"/>
              <a:t>		</a:t>
            </a:r>
            <a:endParaRPr lang="cs-CZ" dirty="0" smtClean="0"/>
          </a:p>
          <a:p>
            <a:pPr marL="0" lvl="0" indent="0" algn="ctr">
              <a:spcBef>
                <a:spcPct val="0"/>
              </a:spcBef>
              <a:buClrTx/>
              <a:buNone/>
            </a:pPr>
            <a:r>
              <a:rPr lang="cs-CZ" dirty="0" smtClean="0"/>
              <a:t>                                                                  </a:t>
            </a:r>
            <a:endParaRPr lang="cs-CZ" sz="1800" kern="1200" dirty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cs-CZ" kern="12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                                                                    </a:t>
            </a:r>
            <a:r>
              <a:rPr lang="cs-CZ" sz="1800" kern="12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7/17</a:t>
            </a:r>
            <a:endParaRPr lang="cs-CZ" sz="1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22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Ukázka strategie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700808"/>
            <a:ext cx="7643192" cy="4425355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předlohy dopiš chybějící dvojice číslic a písmen.  </a:t>
            </a:r>
          </a:p>
          <a:p>
            <a:pPr marL="0" indent="0">
              <a:buNone/>
            </a:pPr>
            <a:r>
              <a:rPr lang="cs-CZ" b="1" dirty="0"/>
              <a:t>7T        3L        6C        1Z        </a:t>
            </a:r>
            <a:r>
              <a:rPr lang="cs-CZ" b="1" dirty="0" smtClean="0"/>
              <a:t>9P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lvl="0" indent="0">
              <a:buNone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tužek,  3 litry,  6 cibulí, 1 zub, 9 pil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endParaRPr lang="cs-CZ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788592"/>
              </p:ext>
            </p:extLst>
          </p:nvPr>
        </p:nvGraphicFramePr>
        <p:xfrm>
          <a:off x="1467802" y="2890488"/>
          <a:ext cx="6208395" cy="1296924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86460"/>
                <a:gridCol w="887095"/>
                <a:gridCol w="887095"/>
                <a:gridCol w="886460"/>
                <a:gridCol w="887095"/>
                <a:gridCol w="887095"/>
                <a:gridCol w="887095"/>
              </a:tblGrid>
              <a:tr h="550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7T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3L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6C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1Z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9P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3L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1Z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6C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rgbClr val="80008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976061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24/25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    Porozumění čtenému 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cs-CZ" altLang="cs-CZ" sz="2800" dirty="0"/>
              <a:t>Např.:</a:t>
            </a:r>
          </a:p>
          <a:p>
            <a:pPr>
              <a:spcBef>
                <a:spcPct val="0"/>
              </a:spcBef>
              <a:buNone/>
            </a:pPr>
            <a:endParaRPr lang="cs-CZ" altLang="cs-CZ" sz="2800" dirty="0"/>
          </a:p>
          <a:p>
            <a:pPr>
              <a:spcBef>
                <a:spcPct val="0"/>
              </a:spcBef>
              <a:buNone/>
            </a:pPr>
            <a:r>
              <a:rPr lang="cs-CZ" altLang="cs-CZ" sz="2000" dirty="0"/>
              <a:t>Podle předlohy dokresli vedle barevných čar příslušné symboly.</a:t>
            </a:r>
          </a:p>
          <a:p>
            <a:pPr>
              <a:spcBef>
                <a:spcPct val="0"/>
              </a:spcBef>
              <a:buNone/>
            </a:pPr>
            <a:endParaRPr lang="cs-CZ" altLang="cs-CZ" sz="2000" dirty="0"/>
          </a:p>
          <a:p>
            <a:pPr>
              <a:spcBef>
                <a:spcPct val="0"/>
              </a:spcBef>
              <a:buNone/>
            </a:pPr>
            <a:r>
              <a:rPr lang="cs-CZ" altLang="cs-CZ" sz="2000" dirty="0"/>
              <a:t>Do posledního sloupce dopiš, kolikrát se na řádku vyskytuje symbol z předlohy. Nakonec zeleně přeškrtni všechny prázdné kruhy.</a:t>
            </a:r>
          </a:p>
          <a:p>
            <a:pPr>
              <a:spcBef>
                <a:spcPct val="0"/>
              </a:spcBef>
              <a:buNone/>
            </a:pPr>
            <a:endParaRPr lang="cs-CZ" altLang="cs-CZ" sz="2000" dirty="0"/>
          </a:p>
          <a:p>
            <a:pPr>
              <a:spcBef>
                <a:spcPct val="0"/>
              </a:spcBef>
              <a:buNone/>
            </a:pPr>
            <a:r>
              <a:rPr lang="cs-CZ" altLang="cs-CZ" sz="2000" dirty="0"/>
              <a:t>Do posledního sloupce zapiš +, pokud se na řádku vyskytují obě písmena z předlohy. Pokud se zde vyskytuje jedno nebo žádné, zapiš -. Na první tři dvojice písmen z předlohy vymysli slovo, které obsahuje obě písmena a zapiš ho na poslední řádek </a:t>
            </a:r>
            <a:r>
              <a:rPr lang="cs-CZ" altLang="cs-CZ" sz="2000" i="1" dirty="0"/>
              <a:t>(např. </a:t>
            </a:r>
            <a:r>
              <a:rPr lang="cs-CZ" altLang="cs-CZ" sz="2000" i="1" dirty="0" err="1"/>
              <a:t>sb</a:t>
            </a:r>
            <a:r>
              <a:rPr lang="cs-CZ" altLang="cs-CZ" sz="2000" i="1" dirty="0"/>
              <a:t> → sob).</a:t>
            </a:r>
            <a:endParaRPr lang="cs-CZ" altLang="cs-CZ" sz="20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32" t="38095" r="61068" b="55207"/>
          <a:stretch/>
        </p:blipFill>
        <p:spPr bwMode="auto">
          <a:xfrm>
            <a:off x="1507704" y="692695"/>
            <a:ext cx="504056" cy="62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960286" y="615434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3/19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2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1440160"/>
          </a:xfrm>
        </p:spPr>
        <p:txBody>
          <a:bodyPr/>
          <a:lstStyle/>
          <a:p>
            <a:r>
              <a:rPr lang="cs-CZ" altLang="cs-CZ" sz="6600" dirty="0" smtClean="0">
                <a:solidFill>
                  <a:srgbClr val="FF0000"/>
                </a:solidFill>
                <a:sym typeface="Webdings" pitchFamily="18" charset="2"/>
              </a:rPr>
              <a:t></a:t>
            </a:r>
            <a:endParaRPr lang="cs-CZ" sz="6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916832"/>
            <a:ext cx="7787208" cy="4209331"/>
          </a:xfrm>
        </p:spPr>
        <p:txBody>
          <a:bodyPr/>
          <a:lstStyle/>
          <a:p>
            <a:pPr marL="0" indent="0" algn="ctr">
              <a:buNone/>
            </a:pPr>
            <a:endParaRPr lang="cs-CZ" sz="4800" dirty="0"/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Zrakové rozlišování</a:t>
            </a:r>
            <a:endParaRPr lang="cs-CZ" sz="48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20020" y="619666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5/19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21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Oslabené zrakové rozlišování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obtíže při třídění předmětů podle velikosti, barvy a </a:t>
            </a:r>
            <a:r>
              <a:rPr lang="cs-CZ" dirty="0" smtClean="0"/>
              <a:t>tvaru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zhoršené vnímání předmětů v </a:t>
            </a:r>
            <a:r>
              <a:rPr lang="cs-CZ" dirty="0" smtClean="0"/>
              <a:t>okolí</a:t>
            </a:r>
          </a:p>
          <a:p>
            <a:pPr lvl="0"/>
            <a:endParaRPr lang="cs-CZ" sz="1000" dirty="0" smtClean="0"/>
          </a:p>
          <a:p>
            <a:pPr lvl="0"/>
            <a:r>
              <a:rPr lang="cs-CZ" dirty="0" smtClean="0"/>
              <a:t>obtížnější </a:t>
            </a:r>
            <a:r>
              <a:rPr lang="cs-CZ" dirty="0"/>
              <a:t>fixace tvarů </a:t>
            </a:r>
            <a:r>
              <a:rPr lang="cs-CZ" dirty="0" smtClean="0"/>
              <a:t>písmen a </a:t>
            </a:r>
            <a:r>
              <a:rPr lang="cs-CZ" dirty="0"/>
              <a:t>číslic 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/>
              <a:t>záměny tvarově podobných psacích </a:t>
            </a:r>
            <a:r>
              <a:rPr lang="cs-CZ" dirty="0" smtClean="0"/>
              <a:t>i tiskacích písmen </a:t>
            </a:r>
            <a:r>
              <a:rPr lang="cs-CZ" i="1" dirty="0" smtClean="0"/>
              <a:t>(r </a:t>
            </a:r>
            <a:r>
              <a:rPr lang="cs-CZ" i="1" dirty="0"/>
              <a:t>– z,  a – o,  h – k atd</a:t>
            </a:r>
            <a:r>
              <a:rPr lang="cs-CZ" b="1" dirty="0" smtClean="0"/>
              <a:t>.</a:t>
            </a:r>
            <a:r>
              <a:rPr lang="cs-CZ" i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48742" y="619666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6/19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04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/>
          <a:lstStyle/>
          <a:p>
            <a:r>
              <a:rPr lang="cs-CZ" b="1" dirty="0"/>
              <a:t>Oslabené zrakové </a:t>
            </a:r>
            <a:r>
              <a:rPr lang="cs-CZ" b="1" dirty="0" smtClean="0"/>
              <a:t>rozlišování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lvl="0"/>
            <a:endParaRPr lang="cs-CZ" sz="900" dirty="0" smtClean="0"/>
          </a:p>
          <a:p>
            <a:pPr lvl="0"/>
            <a:r>
              <a:rPr lang="cs-CZ" dirty="0" smtClean="0"/>
              <a:t>záměny </a:t>
            </a:r>
            <a:r>
              <a:rPr lang="cs-CZ" dirty="0"/>
              <a:t>zrcadlových tvarů písmen a číslic při čtení </a:t>
            </a:r>
            <a:r>
              <a:rPr lang="cs-CZ" i="1" dirty="0"/>
              <a:t> (d – b – p</a:t>
            </a:r>
            <a:r>
              <a:rPr lang="cs-CZ" i="1" dirty="0" smtClean="0"/>
              <a:t>)</a:t>
            </a:r>
          </a:p>
          <a:p>
            <a:pPr lvl="0"/>
            <a:r>
              <a:rPr lang="cs-CZ" dirty="0" smtClean="0"/>
              <a:t>záměny zápisu / čtení pořadí písmen, číslic </a:t>
            </a:r>
          </a:p>
          <a:p>
            <a:pPr lvl="0"/>
            <a:endParaRPr lang="cs-CZ" sz="1000" i="1" dirty="0" smtClean="0"/>
          </a:p>
          <a:p>
            <a:pPr lvl="0"/>
            <a:r>
              <a:rPr lang="cs-CZ" dirty="0" smtClean="0"/>
              <a:t>časté </a:t>
            </a:r>
            <a:r>
              <a:rPr lang="cs-CZ" dirty="0"/>
              <a:t>dohadování koncovek </a:t>
            </a:r>
            <a:r>
              <a:rPr lang="cs-CZ" dirty="0" smtClean="0"/>
              <a:t>slov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obtíže v intonaci a kvantitě </a:t>
            </a:r>
            <a:r>
              <a:rPr lang="cs-CZ" dirty="0" smtClean="0"/>
              <a:t>samohlásek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chybný přepis předlohy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20020" y="62280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>
              <a:defRPr>
                <a:solidFill>
                  <a:srgbClr val="00B050"/>
                </a:solidFill>
              </a:defRPr>
            </a:lvl1pPr>
          </a:lstStyle>
          <a:p>
            <a:pPr lvl="0"/>
            <a:r>
              <a:rPr lang="cs-CZ" dirty="0" smtClean="0">
                <a:solidFill>
                  <a:srgbClr val="FF0000"/>
                </a:solidFill>
              </a:rPr>
              <a:t>7/19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7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altLang="cs-CZ" sz="1600" u="sng" dirty="0" smtClean="0"/>
              <a:t>DATUM:			ČAS:		ČAS KONTROLY:		  </a:t>
            </a:r>
            <a:r>
              <a:rPr lang="cs-CZ" altLang="cs-CZ" sz="1800" u="sng" dirty="0" smtClean="0"/>
              <a:t/>
            </a:r>
            <a:br>
              <a:rPr lang="cs-CZ" altLang="cs-CZ" sz="1800" u="sng" dirty="0" smtClean="0"/>
            </a:br>
            <a:r>
              <a:rPr lang="cs-CZ" altLang="cs-CZ" sz="1800" u="sng" dirty="0" smtClean="0"/>
              <a:t> </a:t>
            </a:r>
            <a:br>
              <a:rPr lang="cs-CZ" altLang="cs-CZ" sz="1800" u="sng" dirty="0" smtClean="0"/>
            </a:br>
            <a:r>
              <a:rPr lang="cs-CZ" altLang="cs-CZ" sz="2400" dirty="0" smtClean="0">
                <a:latin typeface="Times New Roman" pitchFamily="18" charset="0"/>
                <a:cs typeface="Times New Roman" pitchFamily="18" charset="0"/>
              </a:rPr>
              <a:t>Do posledního sloupce dopiš číslo, které se na řádku vyskytuje třikrát. Nakonec přeškrtni všechna políčka obsahující </a:t>
            </a:r>
            <a:r>
              <a:rPr lang="cs-CZ" altLang="cs-CZ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alt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altLang="cs-CZ" sz="2400" dirty="0" smtClean="0"/>
              <a:t/>
            </a:r>
            <a:br>
              <a:rPr lang="cs-CZ" altLang="cs-CZ" sz="2400" dirty="0" smtClean="0"/>
            </a:br>
            <a:endParaRPr lang="cs-CZ" altLang="cs-CZ" sz="2400" dirty="0" smtClean="0"/>
          </a:p>
          <a:p>
            <a:pPr marL="0" indent="0">
              <a:buFontTx/>
              <a:buNone/>
            </a:pPr>
            <a:endParaRPr lang="cs-CZ" altLang="cs-CZ" dirty="0" smtClean="0"/>
          </a:p>
          <a:p>
            <a:pPr marL="0" indent="0">
              <a:buFontTx/>
              <a:buNone/>
            </a:pPr>
            <a:endParaRPr lang="cs-CZ" altLang="cs-CZ" dirty="0" smtClean="0"/>
          </a:p>
          <a:p>
            <a:pPr marL="0" indent="0">
              <a:buFontTx/>
              <a:buNone/>
            </a:pPr>
            <a:endParaRPr lang="cs-CZ" alt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629721"/>
              </p:ext>
            </p:extLst>
          </p:nvPr>
        </p:nvGraphicFramePr>
        <p:xfrm>
          <a:off x="827584" y="3285777"/>
          <a:ext cx="6986592" cy="230346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  <a:gridCol w="582216"/>
              </a:tblGrid>
              <a:tr h="767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Segoe UI Symbol"/>
                          <a:ea typeface="SimHei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tx1"/>
                </a:solidFill>
                <a:sym typeface="Webdings" pitchFamily="18" charset="2"/>
              </a:rPr>
              <a:t> </a:t>
            </a:r>
            <a:r>
              <a:rPr lang="cs-CZ" altLang="cs-CZ" b="1" dirty="0">
                <a:solidFill>
                  <a:schemeClr val="tx1"/>
                </a:solidFill>
              </a:rPr>
              <a:t>Zrakové </a:t>
            </a:r>
            <a:r>
              <a:rPr lang="cs-CZ" altLang="cs-CZ" b="1" dirty="0" smtClean="0">
                <a:solidFill>
                  <a:schemeClr val="tx1"/>
                </a:solidFill>
              </a:rPr>
              <a:t>rozlišování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7912615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10/19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01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016224"/>
          </a:xfrm>
        </p:spPr>
        <p:txBody>
          <a:bodyPr/>
          <a:lstStyle/>
          <a:p>
            <a:r>
              <a:rPr lang="cs-CZ" b="1" dirty="0"/>
              <a:t/>
            </a:r>
            <a:br>
              <a:rPr lang="cs-CZ" b="1" dirty="0"/>
            </a:br>
            <a:r>
              <a:rPr lang="cs-CZ" sz="1050" b="1" dirty="0"/>
              <a:t/>
            </a:r>
            <a:br>
              <a:rPr lang="cs-CZ" sz="1050" b="1" dirty="0"/>
            </a:br>
            <a:r>
              <a:rPr lang="cs-CZ" sz="1050" b="1" dirty="0" smtClean="0"/>
              <a:t>           </a:t>
            </a:r>
            <a:br>
              <a:rPr lang="cs-CZ" sz="1050" b="1" dirty="0" smtClean="0"/>
            </a:br>
            <a:r>
              <a:rPr lang="cs-CZ" sz="1050" b="1" dirty="0"/>
              <a:t/>
            </a:r>
            <a:br>
              <a:rPr lang="cs-CZ" sz="1050" b="1" dirty="0"/>
            </a:br>
            <a:r>
              <a:rPr lang="cs-CZ" sz="1050" b="1" dirty="0" smtClean="0"/>
              <a:t/>
            </a:r>
            <a:br>
              <a:rPr lang="cs-CZ" sz="1050" b="1" dirty="0" smtClean="0"/>
            </a:br>
            <a:r>
              <a:rPr lang="cs-CZ" sz="1050" b="1" dirty="0"/>
              <a:t> </a:t>
            </a:r>
            <a:r>
              <a:rPr lang="cs-CZ" sz="1050" b="1" dirty="0" smtClean="0"/>
              <a:t>          </a:t>
            </a:r>
            <a:r>
              <a:rPr lang="cs-CZ" sz="6000" b="1" dirty="0" smtClean="0">
                <a:solidFill>
                  <a:srgbClr val="FF0000"/>
                </a:solidFill>
                <a:sym typeface="Wingdings"/>
              </a:rPr>
              <a:t></a:t>
            </a:r>
            <a:r>
              <a:rPr lang="cs-CZ" sz="6000" b="1" dirty="0" smtClean="0">
                <a:solidFill>
                  <a:srgbClr val="FF0000"/>
                </a:solidFill>
              </a:rPr>
              <a:t> </a:t>
            </a:r>
            <a:r>
              <a:rPr lang="cs-CZ" b="1" dirty="0"/>
              <a:t>	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ctr">
              <a:buNone/>
            </a:pPr>
            <a:endParaRPr lang="cs-CZ" sz="105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Zraková </a:t>
            </a:r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a </a:t>
            </a:r>
            <a:r>
              <a:rPr lang="cs-CZ" sz="4800" dirty="0">
                <a:solidFill>
                  <a:srgbClr val="FF0000"/>
                </a:solidFill>
              </a:rPr>
              <a:t>částečně i sluchová </a:t>
            </a:r>
            <a:r>
              <a:rPr lang="cs-CZ" sz="4800" dirty="0" smtClean="0">
                <a:solidFill>
                  <a:srgbClr val="FF0000"/>
                </a:solidFill>
              </a:rPr>
              <a:t>paměť</a:t>
            </a:r>
            <a:endParaRPr lang="cs-CZ" sz="48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44161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15/19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5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Oslabená zraková paměť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dirty="0" smtClean="0"/>
              <a:t>obtížná </a:t>
            </a:r>
            <a:r>
              <a:rPr lang="cs-CZ" dirty="0"/>
              <a:t>výbavnost </a:t>
            </a:r>
            <a:r>
              <a:rPr lang="cs-CZ" dirty="0" smtClean="0"/>
              <a:t>a fixace </a:t>
            </a:r>
            <a:r>
              <a:rPr lang="cs-CZ" dirty="0"/>
              <a:t>tiskacích a psacích tvarů </a:t>
            </a:r>
            <a:r>
              <a:rPr lang="cs-CZ" dirty="0" smtClean="0"/>
              <a:t>písmen, číslic, symbolů a obrázků</a:t>
            </a:r>
          </a:p>
          <a:p>
            <a:endParaRPr lang="cs-CZ" sz="1000" dirty="0"/>
          </a:p>
          <a:p>
            <a:pPr lvl="0"/>
            <a:r>
              <a:rPr lang="cs-CZ" dirty="0"/>
              <a:t>chybně prováděná oprava napsaného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 smtClean="0"/>
              <a:t>nedodržovaná hranice vět a velkých </a:t>
            </a:r>
            <a:r>
              <a:rPr lang="cs-CZ" dirty="0"/>
              <a:t>písmen </a:t>
            </a:r>
            <a:r>
              <a:rPr lang="cs-CZ" dirty="0" smtClean="0"/>
              <a:t>ve vlastních </a:t>
            </a:r>
            <a:r>
              <a:rPr lang="cs-CZ" dirty="0"/>
              <a:t>jménech  </a:t>
            </a:r>
            <a:endParaRPr lang="cs-CZ" dirty="0" smtClean="0"/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64518" y="619666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16/19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8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940966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Oslabená sluchová paměť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 smtClean="0"/>
          </a:p>
          <a:p>
            <a:pPr lvl="0"/>
            <a:r>
              <a:rPr lang="cs-CZ" dirty="0" smtClean="0"/>
              <a:t>potíže </a:t>
            </a:r>
            <a:r>
              <a:rPr lang="cs-CZ" dirty="0"/>
              <a:t>při zpracování informací získávaných sluchem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/>
              <a:t>k použití naučeného je potřebný vizuální podnět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 smtClean="0"/>
              <a:t>pouze přibližné </a:t>
            </a:r>
            <a:r>
              <a:rPr lang="cs-CZ" dirty="0"/>
              <a:t>zapamatování </a:t>
            </a:r>
            <a:r>
              <a:rPr lang="cs-CZ" dirty="0" smtClean="0"/>
              <a:t>informací (obtíže </a:t>
            </a:r>
            <a:r>
              <a:rPr lang="cs-CZ" dirty="0"/>
              <a:t>při učení se básním, slovíčkům atd</a:t>
            </a:r>
            <a:r>
              <a:rPr lang="cs-CZ" dirty="0" smtClean="0"/>
              <a:t>.)</a:t>
            </a:r>
            <a:endParaRPr lang="cs-CZ" dirty="0"/>
          </a:p>
          <a:p>
            <a:pPr marL="514350" indent="-514350">
              <a:buAutoNum type="alphaUcParenR"/>
            </a:pPr>
            <a:endParaRPr lang="cs-CZ" dirty="0" smtClean="0"/>
          </a:p>
          <a:p>
            <a:pPr marL="514350" indent="-514350">
              <a:buAutoNum type="alphaUcParenR"/>
            </a:pP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39895" y="621200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17/19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3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Oslabená sluchová paměť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diktátech </a:t>
            </a:r>
            <a:r>
              <a:rPr lang="cs-CZ" dirty="0"/>
              <a:t>potíže se </a:t>
            </a:r>
            <a:r>
              <a:rPr lang="cs-CZ" dirty="0" smtClean="0"/>
              <a:t>zapamatováním slov</a:t>
            </a:r>
          </a:p>
          <a:p>
            <a:pPr lvl="0"/>
            <a:r>
              <a:rPr lang="cs-CZ" dirty="0"/>
              <a:t>v matematice při pamětním počítání obtíže s přesným zapamatováním čísel a operací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ve všech předmětech obtížnější zapamatování údajů a pravidel či delších úseků učiva přijímaných sluchem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964264" y="623731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18/19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5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/>
          <a:lstStyle/>
          <a:p>
            <a:r>
              <a:rPr lang="cs-CZ" dirty="0" smtClean="0"/>
              <a:t>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71338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ad2) </a:t>
            </a:r>
            <a:r>
              <a:rPr lang="cs-CZ" b="1" dirty="0" smtClean="0"/>
              <a:t>osobní tempo podmíněno fyziologicky</a:t>
            </a:r>
            <a:endParaRPr lang="cs-CZ" sz="1200" dirty="0" smtClean="0"/>
          </a:p>
          <a:p>
            <a:pPr marL="0" indent="0">
              <a:buNone/>
            </a:pPr>
            <a:r>
              <a:rPr lang="cs-CZ" dirty="0" smtClean="0"/>
              <a:t>	- ADHD, </a:t>
            </a:r>
            <a:r>
              <a:rPr lang="cs-CZ" dirty="0"/>
              <a:t>ADD</a:t>
            </a:r>
          </a:p>
          <a:p>
            <a:pPr marL="0" indent="0">
              <a:buNone/>
            </a:pPr>
            <a:r>
              <a:rPr lang="cs-CZ" dirty="0" smtClean="0"/>
              <a:t> 	  (</a:t>
            </a:r>
            <a:r>
              <a:rPr lang="cs-CZ" i="1" dirty="0" smtClean="0"/>
              <a:t>koncentrace</a:t>
            </a:r>
            <a:r>
              <a:rPr lang="cs-CZ" dirty="0" smtClean="0"/>
              <a:t> pozornosti)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epilepsie (</a:t>
            </a:r>
            <a:r>
              <a:rPr lang="cs-CZ" dirty="0" err="1" smtClean="0"/>
              <a:t>bradypsychismus</a:t>
            </a:r>
            <a:r>
              <a:rPr lang="cs-CZ" dirty="0" smtClean="0"/>
              <a:t> </a:t>
            </a:r>
            <a:r>
              <a:rPr lang="cs-CZ" dirty="0"/>
              <a:t>=</a:t>
            </a:r>
          </a:p>
          <a:p>
            <a:pPr marL="0" indent="0">
              <a:buNone/>
            </a:pPr>
            <a:r>
              <a:rPr lang="cs-CZ" dirty="0" smtClean="0"/>
              <a:t>	   celkové </a:t>
            </a:r>
            <a:r>
              <a:rPr lang="cs-CZ" dirty="0"/>
              <a:t>zpomalení </a:t>
            </a:r>
            <a:r>
              <a:rPr lang="cs-CZ" dirty="0" smtClean="0"/>
              <a:t>tempa řeči</a:t>
            </a:r>
            <a:r>
              <a:rPr lang="cs-CZ" dirty="0"/>
              <a:t>, </a:t>
            </a:r>
            <a:r>
              <a:rPr lang="cs-CZ" dirty="0" smtClean="0"/>
              <a:t>		   	   myšlení a </a:t>
            </a:r>
            <a:r>
              <a:rPr lang="cs-CZ" dirty="0"/>
              <a:t>duševní </a:t>
            </a:r>
            <a:r>
              <a:rPr lang="cs-CZ" dirty="0" smtClean="0"/>
              <a:t>činnosti)</a:t>
            </a:r>
          </a:p>
          <a:p>
            <a:pPr marL="0" indent="0">
              <a:buNone/>
            </a:pPr>
            <a:r>
              <a:rPr lang="cs-CZ" dirty="0" smtClean="0"/>
              <a:t>        - komplikace v těhotenství</a:t>
            </a:r>
          </a:p>
          <a:p>
            <a:pPr marL="0" indent="0">
              <a:buNone/>
            </a:pPr>
            <a:r>
              <a:rPr lang="cs-CZ" dirty="0" smtClean="0"/>
              <a:t>        - vliv životního prostředí, strava atd.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/>
              <a:t>	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156117" y="6203985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8/17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047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200" b="1" dirty="0" smtClean="0">
                <a:solidFill>
                  <a:schemeClr val="tx1"/>
                </a:solidFill>
                <a:sym typeface="Wingdings"/>
              </a:rPr>
              <a:t></a:t>
            </a:r>
            <a:r>
              <a:rPr lang="cs-CZ" sz="3200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cs-CZ" sz="3200" b="1" dirty="0"/>
              <a:t>Oslabená </a:t>
            </a:r>
            <a:r>
              <a:rPr lang="cs-CZ" sz="3200" b="1" dirty="0" smtClean="0"/>
              <a:t>zraková / sluchová </a:t>
            </a:r>
            <a:r>
              <a:rPr lang="cs-CZ" sz="3200" b="1" dirty="0"/>
              <a:t>paměť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600" u="sng" dirty="0"/>
              <a:t>DATUM:		</a:t>
            </a:r>
            <a:r>
              <a:rPr lang="cs-CZ" altLang="cs-CZ" sz="1600" u="sng" dirty="0" smtClean="0"/>
              <a:t>          ČAS</a:t>
            </a:r>
            <a:r>
              <a:rPr lang="cs-CZ" altLang="cs-CZ" sz="1600" u="sng" dirty="0"/>
              <a:t>:	</a:t>
            </a:r>
            <a:r>
              <a:rPr lang="cs-CZ" altLang="cs-CZ" sz="1600" u="sng" dirty="0" smtClean="0"/>
              <a:t>                ČAS </a:t>
            </a:r>
            <a:r>
              <a:rPr lang="cs-CZ" altLang="cs-CZ" sz="1600" u="sng" dirty="0"/>
              <a:t>KONTROLY</a:t>
            </a:r>
            <a:r>
              <a:rPr lang="cs-CZ" altLang="cs-CZ" sz="1600" u="sng" dirty="0" smtClean="0"/>
              <a:t>:		</a:t>
            </a:r>
            <a:r>
              <a:rPr lang="cs-CZ" altLang="cs-CZ" sz="2400" u="sng" dirty="0" smtClean="0"/>
              <a:t>  </a:t>
            </a:r>
            <a:r>
              <a:rPr lang="cs-CZ" altLang="cs-CZ" sz="3600" u="sng" dirty="0"/>
              <a:t/>
            </a:r>
            <a:br>
              <a:rPr lang="cs-CZ" altLang="cs-CZ" sz="3600" u="sng" dirty="0"/>
            </a:b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předlohy dopiš perem k symbolům příslušná malá psací písmena. Co píšeš, zároveň nahlas vyslovuj.</a:t>
            </a:r>
          </a:p>
          <a:p>
            <a:pPr marL="0" indent="0">
              <a:buNone/>
            </a:pPr>
            <a:r>
              <a:rPr lang="cs-CZ" sz="2400" b="1" dirty="0">
                <a:sym typeface="Wingdings"/>
              </a:rPr>
              <a:t></a:t>
            </a:r>
            <a:r>
              <a:rPr lang="cs-CZ" sz="2400" b="1" dirty="0"/>
              <a:t> = b      </a:t>
            </a:r>
            <a:r>
              <a:rPr lang="en-US" sz="2400" b="1" dirty="0"/>
              <a:t>＋</a:t>
            </a:r>
            <a:r>
              <a:rPr lang="cs-CZ" sz="2400" b="1" dirty="0"/>
              <a:t>= o      </a:t>
            </a:r>
            <a:r>
              <a:rPr lang="cs-CZ" sz="2400" b="1" dirty="0">
                <a:sym typeface="Wingdings"/>
              </a:rPr>
              <a:t></a:t>
            </a:r>
            <a:r>
              <a:rPr lang="cs-CZ" sz="2400" b="1" dirty="0"/>
              <a:t> = d      &lt; = k      ∩ = h</a:t>
            </a:r>
            <a:endParaRPr lang="cs-CZ" sz="2400" dirty="0"/>
          </a:p>
          <a:p>
            <a:pPr marL="0" indent="0">
              <a:buNone/>
            </a:pPr>
            <a:endParaRPr lang="cs-CZ" sz="16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479403"/>
              </p:ext>
            </p:extLst>
          </p:nvPr>
        </p:nvGraphicFramePr>
        <p:xfrm>
          <a:off x="899590" y="3356992"/>
          <a:ext cx="6912770" cy="266429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91277"/>
                <a:gridCol w="691277"/>
                <a:gridCol w="691277"/>
                <a:gridCol w="691277"/>
                <a:gridCol w="691277"/>
                <a:gridCol w="691277"/>
                <a:gridCol w="691277"/>
                <a:gridCol w="691277"/>
                <a:gridCol w="691277"/>
                <a:gridCol w="691277"/>
              </a:tblGrid>
              <a:tr h="8880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∩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0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∩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∩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0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∩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&lt;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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SimSun"/>
                          <a:ea typeface="Times New Roman"/>
                          <a:cs typeface="Times New Roman"/>
                        </a:rPr>
                        <a:t>＋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∩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8044161" y="622470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dirty="0" smtClean="0">
                <a:solidFill>
                  <a:srgbClr val="FF0000"/>
                </a:solidFill>
              </a:rPr>
              <a:t>19/19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53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088232"/>
          </a:xfrm>
        </p:spPr>
        <p:txBody>
          <a:bodyPr/>
          <a:lstStyle/>
          <a:p>
            <a:r>
              <a:rPr lang="cs-CZ" sz="6600" dirty="0">
                <a:solidFill>
                  <a:srgbClr val="FF0000"/>
                </a:solidFill>
                <a:sym typeface="Webdings"/>
              </a:rPr>
              <a:t></a:t>
            </a:r>
            <a:endParaRPr lang="cs-CZ" sz="6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4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6000" dirty="0" err="1" smtClean="0">
                <a:solidFill>
                  <a:srgbClr val="FF0000"/>
                </a:solidFill>
              </a:rPr>
              <a:t>Intermodalita</a:t>
            </a:r>
            <a:endParaRPr lang="cs-CZ" sz="60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92503" y="6196662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1/9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59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/>
          <a:lstStyle/>
          <a:p>
            <a:r>
              <a:rPr lang="cs-CZ" b="1" dirty="0" smtClean="0"/>
              <a:t>Oslabení</a:t>
            </a:r>
            <a:r>
              <a:rPr lang="cs-CZ" dirty="0" smtClean="0"/>
              <a:t> </a:t>
            </a:r>
            <a:r>
              <a:rPr lang="cs-CZ" b="1" dirty="0" err="1" smtClean="0"/>
              <a:t>intermodality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selhávání </a:t>
            </a:r>
            <a:r>
              <a:rPr lang="cs-CZ" dirty="0"/>
              <a:t>při činnostech, ve kterých je zapotřebí souhra jednotlivých </a:t>
            </a:r>
            <a:r>
              <a:rPr lang="cs-CZ" dirty="0" smtClean="0"/>
              <a:t>smyslů</a:t>
            </a:r>
          </a:p>
          <a:p>
            <a:pPr lvl="0"/>
            <a:endParaRPr lang="cs-CZ" sz="1000" dirty="0"/>
          </a:p>
          <a:p>
            <a:pPr lvl="0"/>
            <a:endParaRPr lang="cs-CZ" sz="1000" dirty="0"/>
          </a:p>
          <a:p>
            <a:pPr lvl="0"/>
            <a:r>
              <a:rPr lang="cs-CZ" dirty="0"/>
              <a:t>v matematice </a:t>
            </a:r>
            <a:r>
              <a:rPr lang="cs-CZ" dirty="0" smtClean="0"/>
              <a:t>obtížné </a:t>
            </a:r>
            <a:r>
              <a:rPr lang="cs-CZ" dirty="0"/>
              <a:t>propojení slovních pojmů s </a:t>
            </a:r>
            <a:r>
              <a:rPr lang="cs-CZ" dirty="0" smtClean="0"/>
              <a:t>čísly a znaménky</a:t>
            </a:r>
          </a:p>
          <a:p>
            <a:pPr lvl="0"/>
            <a:endParaRPr lang="cs-CZ" sz="1000" dirty="0" smtClean="0"/>
          </a:p>
          <a:p>
            <a:r>
              <a:rPr lang="cs-CZ" dirty="0"/>
              <a:t>ulpívání na matematických operacích  </a:t>
            </a:r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92503" y="6161206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2/9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34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Oslabení </a:t>
            </a:r>
            <a:r>
              <a:rPr lang="cs-CZ" b="1" dirty="0" err="1" smtClean="0"/>
              <a:t>intermodality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 smtClean="0"/>
          </a:p>
          <a:p>
            <a:pPr lvl="0"/>
            <a:r>
              <a:rPr lang="cs-CZ" dirty="0"/>
              <a:t>obtíže s propojením hlásky a písmena  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obtíže s plynulým </a:t>
            </a:r>
            <a:r>
              <a:rPr lang="cs-CZ" dirty="0" smtClean="0"/>
              <a:t>čtením</a:t>
            </a:r>
          </a:p>
          <a:p>
            <a:pPr lvl="0"/>
            <a:endParaRPr lang="cs-CZ" sz="1000" dirty="0"/>
          </a:p>
          <a:p>
            <a:pPr lvl="0"/>
            <a:r>
              <a:rPr lang="cs-CZ" dirty="0" smtClean="0"/>
              <a:t>nižší </a:t>
            </a:r>
            <a:r>
              <a:rPr lang="cs-CZ" dirty="0"/>
              <a:t>výbavnost pojmů, obtížné hledání cizojazyčného ekvivalentu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/>
              <a:t>v naukových předmětech obtížné </a:t>
            </a:r>
            <a:r>
              <a:rPr lang="cs-CZ" dirty="0" smtClean="0"/>
              <a:t>spojování </a:t>
            </a:r>
            <a:r>
              <a:rPr lang="cs-CZ" dirty="0"/>
              <a:t>vjemů se znalostmi </a:t>
            </a:r>
            <a:endParaRPr lang="cs-CZ" dirty="0" smtClean="0"/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17101" y="6141640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3/9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19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>
                <a:solidFill>
                  <a:schemeClr val="tx1"/>
                </a:solidFill>
                <a:sym typeface="Webdings" pitchFamily="18" charset="2"/>
              </a:rPr>
              <a:t></a:t>
            </a:r>
            <a:r>
              <a:rPr lang="cs-CZ" altLang="cs-CZ" b="1" dirty="0" smtClean="0">
                <a:solidFill>
                  <a:schemeClr val="tx1"/>
                </a:solidFill>
              </a:rPr>
              <a:t>	</a:t>
            </a:r>
            <a:r>
              <a:rPr lang="cs-CZ" altLang="cs-CZ" b="1" dirty="0" err="1" smtClean="0">
                <a:solidFill>
                  <a:schemeClr val="tx1"/>
                </a:solidFill>
              </a:rPr>
              <a:t>Intermodalita</a:t>
            </a:r>
            <a:r>
              <a:rPr lang="cs-CZ" altLang="cs-CZ" b="1" dirty="0" smtClean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1600" u="sng" dirty="0" smtClean="0"/>
              <a:t>DATUM:			ČAS:		ČAS KONTROLY:		</a:t>
            </a:r>
          </a:p>
          <a:p>
            <a:pPr marL="0" indent="0">
              <a:buFontTx/>
              <a:buNone/>
              <a:defRPr/>
            </a:pPr>
            <a:endParaRPr lang="cs-CZ" sz="1100" u="sng" dirty="0"/>
          </a:p>
          <a:p>
            <a:pPr marL="0" indent="0">
              <a:buFontTx/>
              <a:buNone/>
              <a:defRPr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 daným číslicím dokresli odpovídající barevné kroužky. </a:t>
            </a: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b="1" dirty="0" smtClean="0">
                <a:solidFill>
                  <a:srgbClr val="0000FF"/>
                </a:solidFill>
              </a:rPr>
              <a:t>9</a:t>
            </a: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smtClean="0"/>
              <a:t>=</a:t>
            </a:r>
            <a:r>
              <a:rPr lang="cs-CZ" dirty="0">
                <a:solidFill>
                  <a:srgbClr val="FF0000"/>
                </a:solidFill>
                <a:sym typeface="Wingdings 2"/>
              </a:rPr>
              <a:t></a:t>
            </a:r>
            <a:r>
              <a:rPr lang="cs-CZ" dirty="0">
                <a:solidFill>
                  <a:srgbClr val="FF0000"/>
                </a:solidFill>
              </a:rPr>
              <a:t>     </a:t>
            </a:r>
            <a:r>
              <a:rPr lang="cs-CZ" dirty="0"/>
              <a:t>   </a:t>
            </a:r>
            <a:r>
              <a:rPr lang="cs-CZ" b="1" dirty="0" smtClean="0">
                <a:solidFill>
                  <a:srgbClr val="FFC000"/>
                </a:solidFill>
              </a:rPr>
              <a:t>9 </a:t>
            </a:r>
            <a:r>
              <a:rPr lang="cs-CZ" dirty="0" smtClean="0"/>
              <a:t>=</a:t>
            </a:r>
            <a:r>
              <a:rPr lang="cs-CZ" dirty="0">
                <a:solidFill>
                  <a:srgbClr val="00B050"/>
                </a:solidFill>
                <a:sym typeface="Wingdings 2"/>
              </a:rPr>
              <a:t></a:t>
            </a:r>
            <a:r>
              <a:rPr lang="cs-CZ" dirty="0"/>
              <a:t>        </a:t>
            </a:r>
            <a:r>
              <a:rPr lang="cs-CZ" b="1" dirty="0" smtClean="0">
                <a:solidFill>
                  <a:srgbClr val="FF0000"/>
                </a:solidFill>
              </a:rPr>
              <a:t>9 </a:t>
            </a:r>
            <a:r>
              <a:rPr lang="cs-CZ" dirty="0" smtClean="0"/>
              <a:t>=</a:t>
            </a:r>
            <a:r>
              <a:rPr lang="cs-CZ" dirty="0">
                <a:sym typeface="Wingdings 2"/>
              </a:rPr>
              <a:t></a:t>
            </a:r>
            <a:r>
              <a:rPr lang="cs-CZ" dirty="0"/>
              <a:t>        </a:t>
            </a:r>
            <a:r>
              <a:rPr lang="cs-CZ" b="1" dirty="0">
                <a:solidFill>
                  <a:srgbClr val="00B050"/>
                </a:solidFill>
              </a:rPr>
              <a:t>9</a:t>
            </a:r>
            <a:r>
              <a:rPr lang="cs-CZ" dirty="0"/>
              <a:t>=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  <a:sym typeface="Wingdings 2"/>
              </a:rPr>
              <a:t>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FontTx/>
              <a:buNone/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endParaRPr lang="cs-CZ" dirty="0" smtClean="0"/>
          </a:p>
          <a:p>
            <a:pPr marL="0" indent="0">
              <a:buFontTx/>
              <a:buNone/>
              <a:defRPr/>
            </a:pPr>
            <a:endParaRPr lang="cs-CZ" sz="2400" dirty="0"/>
          </a:p>
          <a:p>
            <a:pPr marL="0" indent="0">
              <a:buFontTx/>
              <a:buNone/>
              <a:defRPr/>
            </a:pPr>
            <a:endParaRPr lang="cs-CZ" sz="2400" dirty="0"/>
          </a:p>
          <a:p>
            <a:pPr marL="0" indent="0">
              <a:buFontTx/>
              <a:buNone/>
              <a:defRPr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cs-CZ" sz="1600" u="sng" dirty="0" smtClean="0"/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29857"/>
              </p:ext>
            </p:extLst>
          </p:nvPr>
        </p:nvGraphicFramePr>
        <p:xfrm>
          <a:off x="1259632" y="3429000"/>
          <a:ext cx="6048669" cy="2160240"/>
        </p:xfrm>
        <a:graphic>
          <a:graphicData uri="http://schemas.openxmlformats.org/drawingml/2006/table">
            <a:tbl>
              <a:tblPr/>
              <a:tblGrid>
                <a:gridCol w="1007853"/>
                <a:gridCol w="1007853"/>
                <a:gridCol w="1007853"/>
                <a:gridCol w="1007853"/>
                <a:gridCol w="1007853"/>
                <a:gridCol w="1009404"/>
              </a:tblGrid>
              <a:tr h="72008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Zácvik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➱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1D848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1D848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8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1D848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1D848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8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1D848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"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5875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9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8084615" y="6196662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6/9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1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00200"/>
          </a:xfrm>
        </p:spPr>
        <p:txBody>
          <a:bodyPr/>
          <a:lstStyle/>
          <a:p>
            <a:r>
              <a:rPr lang="cs-CZ" sz="6600" b="1" dirty="0">
                <a:solidFill>
                  <a:srgbClr val="FF0000"/>
                </a:solidFill>
                <a:sym typeface="Wingdings 2"/>
              </a:rPr>
              <a:t>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ctr">
              <a:buNone/>
            </a:pPr>
            <a:endParaRPr lang="cs-CZ" sz="4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400" dirty="0" err="1" smtClean="0">
                <a:solidFill>
                  <a:srgbClr val="FF0000"/>
                </a:solidFill>
              </a:rPr>
              <a:t>Serialita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63447" y="619666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1/12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2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Oslabení </a:t>
            </a:r>
            <a:r>
              <a:rPr lang="cs-CZ" b="1" dirty="0" err="1" smtClean="0"/>
              <a:t>seriality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 smtClean="0"/>
          </a:p>
          <a:p>
            <a:pPr lvl="0"/>
            <a:r>
              <a:rPr lang="cs-CZ" dirty="0" smtClean="0"/>
              <a:t>zhoršená </a:t>
            </a:r>
            <a:r>
              <a:rPr lang="cs-CZ" dirty="0"/>
              <a:t>schopnost organizace </a:t>
            </a:r>
            <a:r>
              <a:rPr lang="cs-CZ" dirty="0" smtClean="0"/>
              <a:t>práce, časté </a:t>
            </a:r>
            <a:r>
              <a:rPr lang="cs-CZ" dirty="0"/>
              <a:t>zapomínání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/>
              <a:t>obtíže se samostatným používáním výčtů vytržených ze </a:t>
            </a:r>
            <a:r>
              <a:rPr lang="cs-CZ" dirty="0" smtClean="0"/>
              <a:t>souvislostí </a:t>
            </a:r>
          </a:p>
          <a:p>
            <a:pPr lvl="0"/>
            <a:endParaRPr lang="cs-CZ" sz="1000" dirty="0"/>
          </a:p>
          <a:p>
            <a:r>
              <a:rPr lang="cs-CZ" dirty="0"/>
              <a:t>obtíže při zkoušení, jsou-li otázky kladené v pozměněném pořadí</a:t>
            </a:r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995629" y="619666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2/12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72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Oslabení </a:t>
            </a:r>
            <a:r>
              <a:rPr lang="cs-CZ" b="1" dirty="0" err="1" smtClean="0"/>
              <a:t>seriality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 smtClean="0"/>
          </a:p>
          <a:p>
            <a:pPr lvl="0"/>
            <a:r>
              <a:rPr lang="cs-CZ" dirty="0" smtClean="0"/>
              <a:t>obtížné </a:t>
            </a:r>
            <a:r>
              <a:rPr lang="cs-CZ" dirty="0"/>
              <a:t>vyhledávání informací ze </a:t>
            </a:r>
            <a:r>
              <a:rPr lang="cs-CZ" dirty="0" smtClean="0"/>
              <a:t>souvislého textu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obtížnější aplikace pouček a mluvnických </a:t>
            </a:r>
            <a:r>
              <a:rPr lang="cs-CZ" dirty="0" smtClean="0"/>
              <a:t>i </a:t>
            </a:r>
            <a:r>
              <a:rPr lang="cs-CZ" dirty="0"/>
              <a:t>společenských </a:t>
            </a:r>
            <a:r>
              <a:rPr lang="cs-CZ" dirty="0" smtClean="0"/>
              <a:t>pravidel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záměny pořadí písmen při čtení a psaní 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neschopnost dodržet rým </a:t>
            </a:r>
          </a:p>
          <a:p>
            <a:pPr lvl="0"/>
            <a:endParaRPr lang="cs-CZ" dirty="0" smtClean="0"/>
          </a:p>
          <a:p>
            <a:pPr lvl="0"/>
            <a:endParaRPr lang="cs-CZ" sz="1000" dirty="0"/>
          </a:p>
          <a:p>
            <a:pPr lvl="0"/>
            <a:endParaRPr lang="cs-CZ" sz="1000" b="1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48741" y="619675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3/12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/>
          <a:lstStyle/>
          <a:p>
            <a:r>
              <a:rPr lang="cs-CZ" b="1" dirty="0"/>
              <a:t>Oslabení </a:t>
            </a:r>
            <a:r>
              <a:rPr lang="cs-CZ" b="1" dirty="0" err="1" smtClean="0"/>
              <a:t>seriality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1921" y="1268760"/>
            <a:ext cx="8229600" cy="4716463"/>
          </a:xfrm>
        </p:spPr>
        <p:txBody>
          <a:bodyPr/>
          <a:lstStyle/>
          <a:p>
            <a:r>
              <a:rPr lang="cs-CZ" dirty="0"/>
              <a:t>v </a:t>
            </a:r>
            <a:r>
              <a:rPr lang="cs-CZ" dirty="0" smtClean="0"/>
              <a:t>matematice vázne </a:t>
            </a:r>
            <a:r>
              <a:rPr lang="cs-CZ" dirty="0"/>
              <a:t>orientace v číselné </a:t>
            </a:r>
            <a:r>
              <a:rPr lang="cs-CZ" dirty="0" smtClean="0"/>
              <a:t>řadě </a:t>
            </a:r>
          </a:p>
          <a:p>
            <a:endParaRPr lang="cs-CZ" sz="800" dirty="0" smtClean="0"/>
          </a:p>
          <a:p>
            <a:r>
              <a:rPr lang="cs-CZ" dirty="0"/>
              <a:t>dodržování správného pořadí </a:t>
            </a:r>
            <a:r>
              <a:rPr lang="cs-CZ" dirty="0" smtClean="0"/>
              <a:t>číslic v čísle i jednotlivých operací</a:t>
            </a:r>
          </a:p>
          <a:p>
            <a:endParaRPr lang="cs-CZ" sz="1000" dirty="0"/>
          </a:p>
          <a:p>
            <a:r>
              <a:rPr lang="cs-CZ" dirty="0" smtClean="0"/>
              <a:t>při</a:t>
            </a:r>
            <a:r>
              <a:rPr lang="cs-CZ" i="1" dirty="0" smtClean="0"/>
              <a:t> </a:t>
            </a:r>
            <a:r>
              <a:rPr lang="cs-CZ" dirty="0"/>
              <a:t>pamětním počítání složitějších příkladů, </a:t>
            </a:r>
            <a:r>
              <a:rPr lang="cs-CZ" dirty="0" smtClean="0"/>
              <a:t>špatná orientace </a:t>
            </a:r>
            <a:r>
              <a:rPr lang="cs-CZ" dirty="0"/>
              <a:t>v mezisoučtech </a:t>
            </a:r>
            <a:endParaRPr lang="cs-CZ" dirty="0" smtClean="0"/>
          </a:p>
          <a:p>
            <a:pPr marL="0" indent="0">
              <a:buNone/>
            </a:pPr>
            <a:endParaRPr lang="cs-CZ" sz="1000" dirty="0" smtClean="0"/>
          </a:p>
          <a:p>
            <a:r>
              <a:rPr lang="cs-CZ" dirty="0"/>
              <a:t>v matematice a fyzice záměny pořadí symbolů ve vzorcích</a:t>
            </a:r>
          </a:p>
          <a:p>
            <a:endParaRPr lang="cs-CZ" sz="1000" dirty="0"/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05455" y="622641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4/12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73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Oslabení seriality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lvl="0"/>
            <a:r>
              <a:rPr lang="cs-CZ" dirty="0"/>
              <a:t>v chemii</a:t>
            </a:r>
            <a:r>
              <a:rPr lang="cs-CZ" b="1" dirty="0"/>
              <a:t> </a:t>
            </a:r>
            <a:r>
              <a:rPr lang="cs-CZ" dirty="0"/>
              <a:t>záměny pořadí jednotlivých prvků ve vzorcích </a:t>
            </a:r>
            <a:r>
              <a:rPr lang="cs-CZ" dirty="0" smtClean="0"/>
              <a:t>sloučenin</a:t>
            </a:r>
          </a:p>
          <a:p>
            <a:pPr lvl="0"/>
            <a:endParaRPr lang="cs-CZ" sz="800" dirty="0" smtClean="0"/>
          </a:p>
          <a:p>
            <a:r>
              <a:rPr lang="cs-CZ" dirty="0"/>
              <a:t>v přírodopise obtížné přiřazování rostlin nebo živočichů do čeledí, řádů atd.</a:t>
            </a:r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100392" y="6237312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C00000"/>
                </a:solidFill>
              </a:rPr>
              <a:t>5/12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7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Projevy pomalého žáka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estíhají ve škole zadané úlohy</a:t>
            </a:r>
          </a:p>
          <a:p>
            <a:pPr marL="0" indent="0">
              <a:buNone/>
            </a:pPr>
            <a:endParaRPr lang="cs-CZ" sz="1200" dirty="0" smtClean="0"/>
          </a:p>
          <a:p>
            <a:r>
              <a:rPr lang="cs-CZ" dirty="0" smtClean="0"/>
              <a:t>neumí přidat na tempu</a:t>
            </a:r>
          </a:p>
          <a:p>
            <a:endParaRPr lang="cs-CZ" sz="1200" dirty="0" smtClean="0"/>
          </a:p>
          <a:p>
            <a:r>
              <a:rPr lang="cs-CZ" dirty="0"/>
              <a:t>j</a:t>
            </a:r>
            <a:r>
              <a:rPr lang="cs-CZ" dirty="0" smtClean="0"/>
              <a:t>sou nedochvilní, často poslední</a:t>
            </a:r>
          </a:p>
          <a:p>
            <a:endParaRPr lang="cs-CZ" sz="1200" dirty="0" smtClean="0"/>
          </a:p>
          <a:p>
            <a:r>
              <a:rPr lang="cs-CZ" dirty="0" smtClean="0"/>
              <a:t>vyhýbají se déletrvajícím činnostem</a:t>
            </a:r>
          </a:p>
          <a:p>
            <a:endParaRPr lang="cs-CZ" sz="1200" dirty="0" smtClean="0"/>
          </a:p>
          <a:p>
            <a:r>
              <a:rPr lang="cs-CZ" dirty="0"/>
              <a:t>s</a:t>
            </a:r>
            <a:r>
              <a:rPr lang="cs-CZ" dirty="0" smtClean="0"/>
              <a:t>vádějí vinu na ostatní a vymlouvají se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380312" y="6165304"/>
            <a:ext cx="1433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          12/17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2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Oslabení </a:t>
            </a:r>
            <a:r>
              <a:rPr lang="cs-CZ" b="1" dirty="0" err="1" smtClean="0"/>
              <a:t>seriality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/>
          </a:p>
          <a:p>
            <a:pPr lvl="0"/>
            <a:r>
              <a:rPr lang="cs-CZ" dirty="0"/>
              <a:t>v </a:t>
            </a:r>
            <a:r>
              <a:rPr lang="cs-CZ" dirty="0" smtClean="0"/>
              <a:t>dějepise</a:t>
            </a:r>
            <a:r>
              <a:rPr lang="cs-CZ" b="1" dirty="0" smtClean="0"/>
              <a:t> </a:t>
            </a:r>
            <a:r>
              <a:rPr lang="cs-CZ" dirty="0"/>
              <a:t>obtíže při orientaci na časové přímce</a:t>
            </a:r>
            <a:r>
              <a:rPr lang="cs-CZ" i="1" dirty="0"/>
              <a:t>, </a:t>
            </a:r>
            <a:r>
              <a:rPr lang="cs-CZ" dirty="0"/>
              <a:t>záměny pořadí číslic v letopočtu; neschopnost začlenit událost mezi ostatní údaje </a:t>
            </a:r>
          </a:p>
          <a:p>
            <a:pPr lvl="0"/>
            <a:endParaRPr lang="cs-CZ" sz="1000" dirty="0" smtClean="0"/>
          </a:p>
          <a:p>
            <a:pPr lvl="0"/>
            <a:endParaRPr lang="cs-CZ" dirty="0"/>
          </a:p>
          <a:p>
            <a:pPr lvl="0"/>
            <a:endParaRPr lang="cs-CZ" dirty="0" smtClean="0"/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60343" y="623054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6/12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4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940966"/>
          </a:xfrm>
        </p:spPr>
        <p:txBody>
          <a:bodyPr/>
          <a:lstStyle/>
          <a:p>
            <a:r>
              <a:rPr lang="cs-CZ" altLang="cs-CZ" b="1" dirty="0" smtClean="0">
                <a:solidFill>
                  <a:schemeClr val="tx1"/>
                </a:solidFill>
                <a:sym typeface="Wingdings 2" pitchFamily="18" charset="2"/>
              </a:rPr>
              <a:t></a:t>
            </a:r>
            <a:r>
              <a:rPr lang="cs-CZ" altLang="cs-CZ" b="1" dirty="0" smtClean="0">
                <a:solidFill>
                  <a:schemeClr val="tx1"/>
                </a:solidFill>
              </a:rPr>
              <a:t>	</a:t>
            </a:r>
            <a:r>
              <a:rPr lang="cs-CZ" altLang="cs-CZ" b="1" dirty="0" err="1" smtClean="0">
                <a:solidFill>
                  <a:schemeClr val="tx1"/>
                </a:solidFill>
              </a:rPr>
              <a:t>Serialita</a:t>
            </a:r>
            <a:r>
              <a:rPr lang="cs-CZ" altLang="cs-CZ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altLang="cs-CZ" sz="1600" u="sng" dirty="0" smtClean="0"/>
              <a:t>DATUM:			ČAS:		ČAS KONTROLY:		</a:t>
            </a:r>
          </a:p>
          <a:p>
            <a:pPr marL="0" indent="0">
              <a:buFontTx/>
              <a:buNone/>
            </a:pPr>
            <a:endParaRPr lang="cs-CZ" altLang="cs-CZ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cs-CZ" altLang="cs-CZ" sz="2400" dirty="0" smtClean="0">
                <a:latin typeface="Times New Roman" pitchFamily="18" charset="0"/>
                <a:cs typeface="Times New Roman" pitchFamily="18" charset="0"/>
              </a:rPr>
              <a:t>Podle předlohy dokresli do  okének chybějící dvojice symbolů.    </a:t>
            </a:r>
          </a:p>
          <a:p>
            <a:pPr marL="0" indent="0">
              <a:buFontTx/>
              <a:buNone/>
            </a:pPr>
            <a:endParaRPr lang="cs-CZ" altLang="cs-CZ" sz="1400" b="1" dirty="0" smtClean="0"/>
          </a:p>
          <a:p>
            <a:pPr marL="0" indent="0">
              <a:buFontTx/>
              <a:buNone/>
            </a:pPr>
            <a:r>
              <a:rPr lang="cs-CZ" altLang="cs-CZ" sz="2400" b="1" dirty="0" smtClean="0"/>
              <a:t>   ∧✝      ⚪∥      ∩+      ×⦸    </a:t>
            </a:r>
            <a:endParaRPr lang="cs-CZ" altLang="cs-CZ" sz="2400" dirty="0" smtClean="0"/>
          </a:p>
          <a:p>
            <a:pPr marL="0" indent="0">
              <a:buFontTx/>
              <a:buNone/>
            </a:pPr>
            <a:endParaRPr lang="cs-CZ" alt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cs-CZ" alt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cs-CZ" alt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cs-CZ" alt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cs-CZ" alt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28658"/>
              </p:ext>
            </p:extLst>
          </p:nvPr>
        </p:nvGraphicFramePr>
        <p:xfrm>
          <a:off x="755576" y="3500783"/>
          <a:ext cx="6892925" cy="2376489"/>
        </p:xfrm>
        <a:graphic>
          <a:graphicData uri="http://schemas.openxmlformats.org/drawingml/2006/table">
            <a:tbl>
              <a:tblPr/>
              <a:tblGrid>
                <a:gridCol w="984250"/>
                <a:gridCol w="984250"/>
                <a:gridCol w="985837"/>
                <a:gridCol w="984250"/>
                <a:gridCol w="984250"/>
                <a:gridCol w="984250"/>
                <a:gridCol w="985838"/>
              </a:tblGrid>
              <a:tr h="792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∧✝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⚪∥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Hei" pitchFamily="49" charset="-122"/>
                          <a:cs typeface="Times New Roman" pitchFamily="18" charset="0"/>
                        </a:rPr>
                        <a:t>∩+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r>
                        <a:rPr kumimoji="0" lang="cs-CZ" altLang="cs-CZ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⦸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Hei" pitchFamily="49" charset="-122"/>
                          <a:cs typeface="Times New Roman" pitchFamily="18" charset="0"/>
                        </a:rPr>
                        <a:t>∩+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⚪∥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⚪∥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⦸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Hei" pitchFamily="49" charset="-122"/>
                          <a:cs typeface="Times New Roman" pitchFamily="18" charset="0"/>
                        </a:rPr>
                        <a:t>∩+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SimHei" pitchFamily="49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r>
                        <a:rPr kumimoji="0" lang="cs-CZ" alt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ymbol" pitchFamily="34" charset="0"/>
                          <a:ea typeface="SimHei" pitchFamily="49" charset="-122"/>
                          <a:cs typeface="Times New Roman" pitchFamily="18" charset="0"/>
                        </a:rPr>
                        <a:t>⦸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8091832" y="619666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9/12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99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/>
          <a:lstStyle/>
          <a:p>
            <a:r>
              <a:rPr lang="cs-CZ" sz="6600" b="1" dirty="0">
                <a:solidFill>
                  <a:srgbClr val="FF0000"/>
                </a:solidFill>
                <a:sym typeface="Wingdings"/>
              </a:rPr>
              <a:t>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4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400" dirty="0" smtClean="0">
                <a:solidFill>
                  <a:srgbClr val="FF0000"/>
                </a:solidFill>
              </a:rPr>
              <a:t>Vnímání prostoru a plochy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74244" y="6250106"/>
            <a:ext cx="61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1/11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Oslabený hmatový smysl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4209331"/>
          </a:xfrm>
        </p:spPr>
        <p:txBody>
          <a:bodyPr/>
          <a:lstStyle/>
          <a:p>
            <a:pPr lvl="0"/>
            <a:r>
              <a:rPr lang="cs-CZ" dirty="0"/>
              <a:t>v mladším věku obtíže s oblékáním, se zavazováním tkaniček, zapínáním </a:t>
            </a:r>
            <a:r>
              <a:rPr lang="cs-CZ" dirty="0" smtClean="0"/>
              <a:t>knoflíků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menší zručnost </a:t>
            </a:r>
            <a:r>
              <a:rPr lang="cs-CZ" dirty="0"/>
              <a:t>při výtvarné výchově a v pracovních </a:t>
            </a:r>
            <a:r>
              <a:rPr lang="cs-CZ" dirty="0" smtClean="0"/>
              <a:t>činnostech</a:t>
            </a:r>
          </a:p>
          <a:p>
            <a:pPr lvl="0"/>
            <a:endParaRPr lang="cs-CZ" sz="800" dirty="0"/>
          </a:p>
          <a:p>
            <a:pPr lvl="0"/>
            <a:r>
              <a:rPr lang="cs-CZ" dirty="0"/>
              <a:t>s</a:t>
            </a:r>
            <a:r>
              <a:rPr lang="cs-CZ" dirty="0" smtClean="0"/>
              <a:t>ouvislost s porušenou motorikou mluvidel - artikulační obratnost</a:t>
            </a:r>
            <a:endParaRPr lang="cs-CZ" dirty="0"/>
          </a:p>
          <a:p>
            <a:pPr lvl="0"/>
            <a:endParaRPr lang="cs-CZ" dirty="0"/>
          </a:p>
          <a:p>
            <a:r>
              <a:rPr lang="cs-CZ" dirty="0" smtClean="0"/>
              <a:t>                                                                </a:t>
            </a:r>
            <a:r>
              <a:rPr lang="cs-CZ" sz="1800" kern="1200" dirty="0">
                <a:solidFill>
                  <a:srgbClr val="0000FF"/>
                </a:solidFill>
                <a:latin typeface="Arial" charset="0"/>
                <a:cs typeface="Arial" charset="0"/>
              </a:rPr>
              <a:t>2</a:t>
            </a:r>
            <a:r>
              <a:rPr lang="cs-CZ" sz="1800" kern="12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/11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20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>Oslabení v časové, </a:t>
            </a:r>
            <a:br>
              <a:rPr lang="cs-CZ" b="1" dirty="0"/>
            </a:br>
            <a:r>
              <a:rPr lang="cs-CZ" b="1" dirty="0"/>
              <a:t>plošné a prostorové orientaci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edodržená formální úprava sešitů</a:t>
            </a:r>
          </a:p>
          <a:p>
            <a:endParaRPr lang="cs-CZ" sz="800" dirty="0"/>
          </a:p>
          <a:p>
            <a:pPr lvl="0"/>
            <a:r>
              <a:rPr lang="cs-CZ" dirty="0" smtClean="0"/>
              <a:t>nedodržování velikosti písmen, nerespektování liniatury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/>
              <a:t>obtíže </a:t>
            </a:r>
            <a:r>
              <a:rPr lang="cs-CZ" dirty="0" smtClean="0"/>
              <a:t>při orientaci </a:t>
            </a:r>
            <a:r>
              <a:rPr lang="cs-CZ" dirty="0"/>
              <a:t>v předloze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61541" y="6250106"/>
            <a:ext cx="61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3/11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51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/>
          <a:lstStyle/>
          <a:p>
            <a:r>
              <a:rPr lang="cs-CZ" b="1" dirty="0"/>
              <a:t>Oslabení </a:t>
            </a:r>
            <a:r>
              <a:rPr lang="cs-CZ" b="1" dirty="0" smtClean="0"/>
              <a:t>v plošné </a:t>
            </a:r>
            <a:br>
              <a:rPr lang="cs-CZ" b="1" dirty="0" smtClean="0"/>
            </a:br>
            <a:r>
              <a:rPr lang="cs-CZ" b="1" dirty="0" smtClean="0"/>
              <a:t>a </a:t>
            </a:r>
            <a:r>
              <a:rPr lang="cs-CZ" b="1" dirty="0"/>
              <a:t>prostorové orientaci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při </a:t>
            </a:r>
            <a:r>
              <a:rPr lang="cs-CZ" dirty="0"/>
              <a:t>čtení kinetické </a:t>
            </a:r>
            <a:r>
              <a:rPr lang="cs-CZ" dirty="0" smtClean="0"/>
              <a:t>inverze, záměny písmen</a:t>
            </a:r>
            <a:endParaRPr lang="cs-CZ" dirty="0"/>
          </a:p>
          <a:p>
            <a:pPr lvl="0"/>
            <a:endParaRPr lang="cs-CZ" sz="1000" dirty="0"/>
          </a:p>
          <a:p>
            <a:pPr lvl="0"/>
            <a:r>
              <a:rPr lang="cs-CZ" dirty="0"/>
              <a:t>č</a:t>
            </a:r>
            <a:r>
              <a:rPr lang="cs-CZ" dirty="0" smtClean="0"/>
              <a:t>tení zleva doprava les –sel</a:t>
            </a:r>
          </a:p>
          <a:p>
            <a:pPr lvl="0"/>
            <a:endParaRPr lang="cs-CZ" sz="800" dirty="0" smtClean="0"/>
          </a:p>
          <a:p>
            <a:pPr lvl="0"/>
            <a:r>
              <a:rPr lang="cs-CZ" dirty="0" smtClean="0"/>
              <a:t>potíže </a:t>
            </a:r>
            <a:r>
              <a:rPr lang="cs-CZ" dirty="0"/>
              <a:t>s grafickým znázorněním vět v souvětí a větné stavby</a:t>
            </a:r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236685" y="6165304"/>
            <a:ext cx="61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4/11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811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Oslabení v plošné </a:t>
            </a:r>
            <a:br>
              <a:rPr lang="cs-CZ" b="1" dirty="0" smtClean="0"/>
            </a:br>
            <a:r>
              <a:rPr lang="cs-CZ" b="1" dirty="0" smtClean="0"/>
              <a:t>a </a:t>
            </a:r>
            <a:r>
              <a:rPr lang="cs-CZ" b="1" dirty="0"/>
              <a:t>prostorové orientaci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v</a:t>
            </a:r>
            <a:r>
              <a:rPr lang="cs-CZ" dirty="0"/>
              <a:t> matematice obtížná orientace na číselné ose a v číselné </a:t>
            </a:r>
            <a:r>
              <a:rPr lang="cs-CZ" dirty="0" smtClean="0"/>
              <a:t>řadě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obtíže se zápisem číslic do sloupců a v geometrii při rýsování 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endParaRPr lang="cs-CZ" sz="1000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61541" y="6203622"/>
            <a:ext cx="61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5/11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1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/>
          <a:lstStyle/>
          <a:p>
            <a:r>
              <a:rPr lang="cs-CZ" b="1" dirty="0"/>
              <a:t>Oslabení </a:t>
            </a:r>
            <a:r>
              <a:rPr lang="cs-CZ" b="1" dirty="0" smtClean="0"/>
              <a:t>v plošné </a:t>
            </a:r>
            <a:br>
              <a:rPr lang="cs-CZ" b="1" dirty="0" smtClean="0"/>
            </a:br>
            <a:r>
              <a:rPr lang="cs-CZ" b="1" dirty="0" smtClean="0"/>
              <a:t>a </a:t>
            </a:r>
            <a:r>
              <a:rPr lang="cs-CZ" b="1" dirty="0"/>
              <a:t>prostorové orientaci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obtížná </a:t>
            </a:r>
            <a:r>
              <a:rPr lang="cs-CZ" dirty="0"/>
              <a:t>orientace na mapě </a:t>
            </a:r>
            <a:endParaRPr lang="cs-CZ" dirty="0" smtClean="0"/>
          </a:p>
          <a:p>
            <a:endParaRPr lang="cs-CZ" sz="800" dirty="0" smtClean="0"/>
          </a:p>
          <a:p>
            <a:r>
              <a:rPr lang="cs-CZ" dirty="0"/>
              <a:t>o</a:t>
            </a:r>
            <a:r>
              <a:rPr lang="cs-CZ" dirty="0" smtClean="0"/>
              <a:t>btíže při překreslování složitějších obrazců</a:t>
            </a:r>
          </a:p>
          <a:p>
            <a:endParaRPr lang="cs-CZ" sz="800" dirty="0"/>
          </a:p>
          <a:p>
            <a:pPr lvl="0"/>
            <a:r>
              <a:rPr lang="cs-CZ" dirty="0"/>
              <a:t>obtížnější osvojování pohybových dovedností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236685" y="6237312"/>
            <a:ext cx="61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6/11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721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68152"/>
          </a:xfrm>
        </p:spPr>
        <p:txBody>
          <a:bodyPr/>
          <a:lstStyle/>
          <a:p>
            <a:r>
              <a:rPr lang="cs-CZ" b="1" dirty="0"/>
              <a:t>Oslabení v </a:t>
            </a:r>
            <a:r>
              <a:rPr lang="cs-CZ" b="1" dirty="0" smtClean="0"/>
              <a:t>časové orientaci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cs-CZ" dirty="0"/>
              <a:t>o</a:t>
            </a:r>
            <a:r>
              <a:rPr lang="cs-CZ" dirty="0" smtClean="0"/>
              <a:t>btížné osvojování znalostí hodin</a:t>
            </a:r>
          </a:p>
          <a:p>
            <a:endParaRPr lang="cs-CZ" sz="800" dirty="0" smtClean="0"/>
          </a:p>
          <a:p>
            <a:r>
              <a:rPr lang="cs-CZ" dirty="0"/>
              <a:t>v</a:t>
            </a:r>
            <a:r>
              <a:rPr lang="cs-CZ" dirty="0" smtClean="0"/>
              <a:t>ázne časový odhad</a:t>
            </a:r>
          </a:p>
          <a:p>
            <a:endParaRPr lang="cs-CZ" sz="800" dirty="0" smtClean="0"/>
          </a:p>
          <a:p>
            <a:r>
              <a:rPr lang="cs-CZ" dirty="0"/>
              <a:t>n</a:t>
            </a:r>
            <a:r>
              <a:rPr lang="cs-CZ" dirty="0" smtClean="0"/>
              <a:t>edodržování časové posloupnosti při reprodukci děje</a:t>
            </a:r>
          </a:p>
          <a:p>
            <a:endParaRPr lang="cs-CZ" sz="800" dirty="0" smtClean="0"/>
          </a:p>
          <a:p>
            <a:r>
              <a:rPr lang="cs-CZ" dirty="0" smtClean="0"/>
              <a:t>nedochvilnost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164677" y="6237312"/>
            <a:ext cx="61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7/11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2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>
                <a:solidFill>
                  <a:schemeClr val="tx1"/>
                </a:solidFill>
                <a:sym typeface="Wingdings" pitchFamily="2" charset="2"/>
              </a:rPr>
              <a:t></a:t>
            </a:r>
            <a:r>
              <a:rPr lang="cs-CZ" altLang="cs-CZ" b="1" dirty="0">
                <a:solidFill>
                  <a:schemeClr val="tx1"/>
                </a:solidFill>
              </a:rPr>
              <a:t>	</a:t>
            </a:r>
            <a:r>
              <a:rPr lang="cs-CZ" altLang="cs-CZ" b="1" dirty="0" smtClean="0">
                <a:solidFill>
                  <a:schemeClr val="tx1"/>
                </a:solidFill>
              </a:rPr>
              <a:t>Plošné </a:t>
            </a:r>
            <a:r>
              <a:rPr lang="cs-CZ" altLang="cs-CZ" b="1" dirty="0">
                <a:solidFill>
                  <a:schemeClr val="tx1"/>
                </a:solidFill>
              </a:rPr>
              <a:t>vnímání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altLang="cs-CZ" sz="1600" u="sng" dirty="0"/>
              <a:t>DATUM:			ČAS:		ČAS KONTROLY:		</a:t>
            </a:r>
          </a:p>
          <a:p>
            <a:pPr marL="0" indent="0">
              <a:buNone/>
            </a:pPr>
            <a:endParaRPr lang="cs-CZ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posledního sloupce zapiš, kolikrát se na řádku vyskytuje symbol shodný s předlohou.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157921"/>
              </p:ext>
            </p:extLst>
          </p:nvPr>
        </p:nvGraphicFramePr>
        <p:xfrm>
          <a:off x="1187625" y="3284984"/>
          <a:ext cx="6382528" cy="241357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38050"/>
                <a:gridCol w="638050"/>
                <a:gridCol w="638050"/>
                <a:gridCol w="638726"/>
                <a:gridCol w="638050"/>
                <a:gridCol w="638050"/>
                <a:gridCol w="638726"/>
                <a:gridCol w="638050"/>
                <a:gridCol w="638050"/>
                <a:gridCol w="638726"/>
              </a:tblGrid>
              <a:tr h="804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╔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╘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╕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╙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╗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╕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╖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╛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╔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╛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╔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╜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╚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╛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╗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╙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╕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╛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╗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╙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╔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╗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╕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╘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╚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╗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╖</a:t>
                      </a:r>
                      <a:endParaRPr lang="cs-CZ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022821" y="6237406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10/11</a:t>
            </a:r>
            <a:endParaRPr lang="cs-CZ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Dopad na psychiku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žijí v začarovaném kruhu: </a:t>
            </a:r>
          </a:p>
          <a:p>
            <a:r>
              <a:rPr lang="cs-CZ" dirty="0"/>
              <a:t>nechce se </a:t>
            </a:r>
            <a:r>
              <a:rPr lang="cs-CZ" dirty="0" smtClean="0"/>
              <a:t>jim pracovat</a:t>
            </a:r>
            <a:endParaRPr lang="cs-CZ" dirty="0"/>
          </a:p>
          <a:p>
            <a:r>
              <a:rPr lang="cs-CZ" dirty="0"/>
              <a:t>dlouho </a:t>
            </a:r>
            <a:r>
              <a:rPr lang="cs-CZ" dirty="0" smtClean="0"/>
              <a:t>jim </a:t>
            </a:r>
            <a:r>
              <a:rPr lang="cs-CZ" dirty="0"/>
              <a:t>vše trvá</a:t>
            </a:r>
          </a:p>
          <a:p>
            <a:r>
              <a:rPr lang="cs-CZ" dirty="0" smtClean="0"/>
              <a:t>oddalují delší činnosti</a:t>
            </a:r>
            <a:endParaRPr lang="cs-CZ" dirty="0"/>
          </a:p>
          <a:p>
            <a:r>
              <a:rPr lang="cs-CZ" dirty="0" smtClean="0"/>
              <a:t>dostávají </a:t>
            </a:r>
            <a:r>
              <a:rPr lang="cs-CZ" dirty="0"/>
              <a:t>se do stresu</a:t>
            </a:r>
          </a:p>
          <a:p>
            <a:r>
              <a:rPr lang="cs-CZ" dirty="0" smtClean="0"/>
              <a:t>ztrácejí </a:t>
            </a:r>
            <a:r>
              <a:rPr lang="cs-CZ" dirty="0"/>
              <a:t>sebedůvěru</a:t>
            </a:r>
          </a:p>
          <a:p>
            <a:r>
              <a:rPr lang="cs-CZ" dirty="0"/>
              <a:t>přesah do dospělosti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380312" y="6165304"/>
            <a:ext cx="1433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          </a:t>
            </a:r>
            <a:r>
              <a:rPr lang="cs-CZ" dirty="0" smtClean="0">
                <a:solidFill>
                  <a:srgbClr val="0070C0"/>
                </a:solidFill>
              </a:rPr>
              <a:t>13/17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1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728192"/>
          </a:xfrm>
        </p:spPr>
        <p:txBody>
          <a:bodyPr/>
          <a:lstStyle/>
          <a:p>
            <a:r>
              <a:rPr lang="cs-CZ" sz="6600" dirty="0" smtClean="0">
                <a:solidFill>
                  <a:srgbClr val="FF0000"/>
                </a:solidFill>
                <a:sym typeface="Webdings"/>
              </a:rPr>
              <a:t> </a:t>
            </a:r>
            <a:r>
              <a:rPr lang="cs-CZ" dirty="0" smtClean="0">
                <a:solidFill>
                  <a:srgbClr val="FF0000"/>
                </a:solidFill>
                <a:sym typeface="Webdings"/>
              </a:rPr>
              <a:t>- </a:t>
            </a:r>
            <a:r>
              <a:rPr lang="cs-CZ" sz="6600" b="1" dirty="0" smtClean="0">
                <a:solidFill>
                  <a:srgbClr val="FF0000"/>
                </a:solidFill>
                <a:sym typeface="Wingdings"/>
              </a:rPr>
              <a:t>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endParaRPr lang="cs-CZ" sz="4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400" dirty="0" err="1" smtClean="0">
                <a:solidFill>
                  <a:srgbClr val="FF0000"/>
                </a:solidFill>
              </a:rPr>
              <a:t>Grafomotorika</a:t>
            </a:r>
            <a:r>
              <a:rPr lang="cs-CZ" sz="4400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400" dirty="0" err="1" smtClean="0">
                <a:solidFill>
                  <a:srgbClr val="FF0000"/>
                </a:solidFill>
              </a:rPr>
              <a:t>vizuomotorická</a:t>
            </a:r>
            <a:r>
              <a:rPr lang="cs-CZ" sz="4400" dirty="0" smtClean="0">
                <a:solidFill>
                  <a:srgbClr val="FF0000"/>
                </a:solidFill>
              </a:rPr>
              <a:t> koordinace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65682" y="623731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6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Oslabení </a:t>
            </a:r>
            <a:r>
              <a:rPr lang="cs-CZ" b="1" dirty="0"/>
              <a:t>ve </a:t>
            </a:r>
            <a:r>
              <a:rPr lang="cs-CZ" b="1" dirty="0" err="1" smtClean="0"/>
              <a:t>vizuomotorické</a:t>
            </a:r>
            <a:r>
              <a:rPr lang="cs-CZ" b="1" dirty="0" smtClean="0"/>
              <a:t> </a:t>
            </a:r>
            <a:r>
              <a:rPr lang="cs-CZ" b="1" dirty="0"/>
              <a:t>koordinaci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endParaRPr lang="cs-CZ" sz="800" dirty="0" smtClean="0"/>
          </a:p>
          <a:p>
            <a:r>
              <a:rPr lang="cs-CZ" dirty="0"/>
              <a:t>přepis textu je zdlouhavý a zatížený </a:t>
            </a:r>
            <a:r>
              <a:rPr lang="cs-CZ" dirty="0" smtClean="0"/>
              <a:t>chybami, pomalé </a:t>
            </a:r>
            <a:r>
              <a:rPr lang="cs-CZ" dirty="0"/>
              <a:t>tempo psaní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r>
              <a:rPr lang="cs-CZ" dirty="0" smtClean="0"/>
              <a:t>vázne </a:t>
            </a:r>
            <a:r>
              <a:rPr lang="cs-CZ" dirty="0"/>
              <a:t>překreslování předlohy </a:t>
            </a:r>
            <a:endParaRPr lang="cs-CZ" dirty="0" smtClean="0"/>
          </a:p>
          <a:p>
            <a:pPr lvl="0"/>
            <a:endParaRPr lang="cs-CZ" sz="1000" dirty="0"/>
          </a:p>
          <a:p>
            <a:r>
              <a:rPr lang="cs-CZ" dirty="0"/>
              <a:t>při zpětné kontrole neschopnost najít chyby </a:t>
            </a:r>
          </a:p>
          <a:p>
            <a:pPr lvl="0"/>
            <a:endParaRPr lang="cs-CZ" dirty="0" smtClean="0"/>
          </a:p>
          <a:p>
            <a:pPr lvl="0"/>
            <a:endParaRPr lang="cs-CZ" sz="1000" dirty="0"/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52982" y="617974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2/16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3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Oslabení ve </a:t>
            </a:r>
            <a:r>
              <a:rPr lang="cs-CZ" b="1" dirty="0" err="1" smtClean="0"/>
              <a:t>vizuomotorické</a:t>
            </a:r>
            <a:r>
              <a:rPr lang="cs-CZ" b="1" dirty="0" smtClean="0"/>
              <a:t> </a:t>
            </a:r>
            <a:r>
              <a:rPr lang="cs-CZ" b="1" dirty="0"/>
              <a:t>koordinaci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/>
          </a:p>
          <a:p>
            <a:endParaRPr lang="cs-CZ" dirty="0" smtClean="0"/>
          </a:p>
          <a:p>
            <a:endParaRPr lang="cs-CZ" sz="1000" dirty="0"/>
          </a:p>
          <a:p>
            <a:pPr lvl="0"/>
            <a:r>
              <a:rPr lang="cs-CZ" dirty="0" smtClean="0"/>
              <a:t>záměny </a:t>
            </a:r>
            <a:r>
              <a:rPr lang="cs-CZ" dirty="0"/>
              <a:t>tvarově podobných písmen při psaní </a:t>
            </a:r>
            <a:r>
              <a:rPr lang="cs-CZ" i="1" dirty="0"/>
              <a:t>(m – n, o – a atd</a:t>
            </a:r>
            <a:r>
              <a:rPr lang="cs-CZ" i="1" dirty="0" smtClean="0"/>
              <a:t>.)</a:t>
            </a:r>
          </a:p>
          <a:p>
            <a:pPr lvl="0"/>
            <a:endParaRPr lang="cs-CZ" sz="1000" dirty="0"/>
          </a:p>
          <a:p>
            <a:pPr lvl="0"/>
            <a:r>
              <a:rPr lang="cs-CZ" dirty="0"/>
              <a:t>v matematice ulpívání na jedné operaci  </a:t>
            </a:r>
            <a:endParaRPr lang="cs-CZ" dirty="0" smtClean="0"/>
          </a:p>
          <a:p>
            <a:pPr lvl="0"/>
            <a:endParaRPr lang="cs-CZ" sz="1000" dirty="0"/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13642" y="628820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3/16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9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Oslabení </a:t>
            </a:r>
            <a:r>
              <a:rPr lang="cs-CZ" b="1" dirty="0"/>
              <a:t>ve </a:t>
            </a:r>
            <a:r>
              <a:rPr lang="cs-CZ" b="1" dirty="0" err="1"/>
              <a:t>vizuomotorické</a:t>
            </a:r>
            <a:r>
              <a:rPr lang="cs-CZ" b="1" dirty="0"/>
              <a:t> koordinaci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nepřesný </a:t>
            </a:r>
            <a:r>
              <a:rPr lang="cs-CZ" dirty="0"/>
              <a:t>odhad vzdáleností a </a:t>
            </a:r>
            <a:r>
              <a:rPr lang="cs-CZ" dirty="0" smtClean="0"/>
              <a:t>pohybu</a:t>
            </a:r>
          </a:p>
          <a:p>
            <a:pPr lvl="0"/>
            <a:endParaRPr lang="cs-CZ" sz="1000" dirty="0" smtClean="0"/>
          </a:p>
          <a:p>
            <a:pPr lvl="0"/>
            <a:r>
              <a:rPr lang="cs-CZ" dirty="0" smtClean="0"/>
              <a:t>potíže </a:t>
            </a:r>
            <a:r>
              <a:rPr lang="cs-CZ" dirty="0"/>
              <a:t>při opakování předcvičované sestavy atd</a:t>
            </a:r>
            <a:r>
              <a:rPr lang="cs-CZ" dirty="0" smtClean="0"/>
              <a:t>.</a:t>
            </a:r>
          </a:p>
          <a:p>
            <a:pPr lvl="0"/>
            <a:endParaRPr lang="cs-CZ" sz="1000" dirty="0"/>
          </a:p>
          <a:p>
            <a:r>
              <a:rPr lang="cs-CZ" dirty="0" smtClean="0"/>
              <a:t>v</a:t>
            </a:r>
            <a:r>
              <a:rPr lang="cs-CZ" dirty="0"/>
              <a:t> pracovním vyučování a </a:t>
            </a:r>
            <a:r>
              <a:rPr lang="cs-CZ" dirty="0" smtClean="0"/>
              <a:t>při výtvarných aktivitách váznou </a:t>
            </a:r>
            <a:r>
              <a:rPr lang="cs-CZ" dirty="0"/>
              <a:t>činnosti vyžadující </a:t>
            </a:r>
            <a:r>
              <a:rPr lang="cs-CZ" dirty="0" smtClean="0"/>
              <a:t>rozvinuté </a:t>
            </a:r>
            <a:r>
              <a:rPr lang="cs-CZ" dirty="0"/>
              <a:t>motorické funkce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011936" y="626280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4/16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9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Zkušenosti z nácviku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497363"/>
          </a:xfrm>
        </p:spPr>
        <p:txBody>
          <a:bodyPr/>
          <a:lstStyle/>
          <a:p>
            <a:r>
              <a:rPr lang="cs-CZ" dirty="0" smtClean="0"/>
              <a:t>snazší učení</a:t>
            </a:r>
          </a:p>
          <a:p>
            <a:endParaRPr lang="cs-CZ" sz="800" dirty="0" smtClean="0"/>
          </a:p>
          <a:p>
            <a:r>
              <a:rPr lang="cs-CZ" dirty="0" smtClean="0"/>
              <a:t>důkladnější kontrola</a:t>
            </a:r>
          </a:p>
          <a:p>
            <a:endParaRPr lang="cs-CZ" sz="800" dirty="0" smtClean="0"/>
          </a:p>
          <a:p>
            <a:r>
              <a:rPr lang="cs-CZ" dirty="0" smtClean="0"/>
              <a:t>návyk pravidelné přípravy</a:t>
            </a:r>
          </a:p>
          <a:p>
            <a:endParaRPr lang="cs-CZ" sz="800" dirty="0" smtClean="0"/>
          </a:p>
          <a:p>
            <a:r>
              <a:rPr lang="cs-CZ" dirty="0" smtClean="0"/>
              <a:t>používání strategií</a:t>
            </a:r>
          </a:p>
          <a:p>
            <a:endParaRPr lang="cs-CZ" sz="800" dirty="0" smtClean="0"/>
          </a:p>
          <a:p>
            <a:r>
              <a:rPr lang="cs-CZ" dirty="0" smtClean="0"/>
              <a:t>zlepšení kvality písma</a:t>
            </a:r>
          </a:p>
          <a:p>
            <a:endParaRPr lang="cs-CZ" sz="800" dirty="0" smtClean="0"/>
          </a:p>
          <a:p>
            <a:r>
              <a:rPr lang="cs-CZ" dirty="0"/>
              <a:t>p</a:t>
            </a:r>
            <a:r>
              <a:rPr lang="cs-CZ" dirty="0" smtClean="0"/>
              <a:t>ráce s chybou</a:t>
            </a:r>
          </a:p>
          <a:p>
            <a:pPr>
              <a:lnSpc>
                <a:spcPct val="150000"/>
              </a:lnSpc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150512" y="6196662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1/4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14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Zkušenosti z nácviku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edení k sebehodnocení</a:t>
            </a:r>
          </a:p>
          <a:p>
            <a:endParaRPr lang="cs-CZ" sz="800" dirty="0"/>
          </a:p>
          <a:p>
            <a:r>
              <a:rPr lang="cs-CZ" dirty="0"/>
              <a:t>v</a:t>
            </a:r>
            <a:r>
              <a:rPr lang="cs-CZ" dirty="0" smtClean="0"/>
              <a:t>yužívání oblastí, které jsou silnější stránkou dítěte</a:t>
            </a:r>
          </a:p>
          <a:p>
            <a:endParaRPr lang="cs-CZ" sz="800" dirty="0" smtClean="0"/>
          </a:p>
          <a:p>
            <a:r>
              <a:rPr lang="cs-CZ" dirty="0"/>
              <a:t>v</a:t>
            </a:r>
            <a:r>
              <a:rPr lang="cs-CZ" dirty="0" smtClean="0"/>
              <a:t>ysvětlení obtíží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164512" y="6237312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2/4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60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1" t="17582" r="22248" b="6437"/>
          <a:stretch/>
        </p:blipFill>
        <p:spPr bwMode="auto">
          <a:xfrm>
            <a:off x="457791" y="1124744"/>
            <a:ext cx="8006575" cy="4464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aoblený obdélník 6"/>
          <p:cNvSpPr/>
          <p:nvPr/>
        </p:nvSpPr>
        <p:spPr bwMode="auto">
          <a:xfrm>
            <a:off x="2627784" y="1412776"/>
            <a:ext cx="5400600" cy="14401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4000" b="1" i="0" u="none" strike="noStrike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Děkujeme za</a:t>
            </a:r>
            <a:r>
              <a:rPr kumimoji="0" lang="cs-CZ" sz="4000" b="1" i="0" u="none" strike="noStrike" normalizeH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pozornost</a:t>
            </a:r>
            <a:endParaRPr kumimoji="0" lang="cs-CZ" sz="4000" b="1" i="0" u="none" strike="noStrike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Vhodné metody </a:t>
            </a:r>
            <a:r>
              <a:rPr lang="cs-CZ" dirty="0" smtClean="0">
                <a:solidFill>
                  <a:schemeClr val="tx1"/>
                </a:solidFill>
              </a:rPr>
              <a:t>práce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556792"/>
            <a:ext cx="7848872" cy="4525963"/>
          </a:xfrm>
        </p:spPr>
        <p:txBody>
          <a:bodyPr/>
          <a:lstStyle/>
          <a:p>
            <a:r>
              <a:rPr lang="cs-CZ" dirty="0" smtClean="0"/>
              <a:t>posilovat </a:t>
            </a:r>
            <a:r>
              <a:rPr lang="cs-CZ" dirty="0"/>
              <a:t>zdravé sebevě­domí</a:t>
            </a:r>
          </a:p>
          <a:p>
            <a:r>
              <a:rPr lang="cs-CZ" dirty="0" smtClean="0"/>
              <a:t>nutnost </a:t>
            </a:r>
            <a:r>
              <a:rPr lang="cs-CZ" dirty="0"/>
              <a:t>vedení formou otázek</a:t>
            </a:r>
          </a:p>
          <a:p>
            <a:r>
              <a:rPr lang="cs-CZ" dirty="0" smtClean="0"/>
              <a:t>potřeba </a:t>
            </a:r>
            <a:r>
              <a:rPr lang="cs-CZ" dirty="0"/>
              <a:t>nápovědy</a:t>
            </a:r>
          </a:p>
          <a:p>
            <a:r>
              <a:rPr lang="cs-CZ" dirty="0" smtClean="0"/>
              <a:t>dostatek </a:t>
            </a:r>
            <a:r>
              <a:rPr lang="cs-CZ" dirty="0"/>
              <a:t>času na práci</a:t>
            </a:r>
          </a:p>
          <a:p>
            <a:r>
              <a:rPr lang="cs-CZ" dirty="0" smtClean="0"/>
              <a:t>uzpůsobení </a:t>
            </a:r>
            <a:r>
              <a:rPr lang="cs-CZ" dirty="0"/>
              <a:t>množství práce</a:t>
            </a:r>
          </a:p>
          <a:p>
            <a:r>
              <a:rPr lang="cs-CZ" dirty="0" smtClean="0"/>
              <a:t>dostatek </a:t>
            </a:r>
            <a:r>
              <a:rPr lang="cs-CZ" dirty="0"/>
              <a:t>času na </a:t>
            </a:r>
            <a:r>
              <a:rPr lang="cs-CZ" dirty="0" smtClean="0"/>
              <a:t>vypracování domácích </a:t>
            </a:r>
            <a:r>
              <a:rPr lang="cs-CZ" dirty="0"/>
              <a:t>úkolů</a:t>
            </a:r>
          </a:p>
          <a:p>
            <a:r>
              <a:rPr lang="cs-CZ" dirty="0" smtClean="0"/>
              <a:t>itinerář zkoušení</a:t>
            </a:r>
          </a:p>
          <a:p>
            <a:pPr marL="0" lvl="0" indent="0" algn="r">
              <a:spcBef>
                <a:spcPct val="0"/>
              </a:spcBef>
              <a:buClrTx/>
              <a:buNone/>
            </a:pPr>
            <a:r>
              <a:rPr lang="cs-CZ" sz="1800" kern="12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                                                                                                               14/17</a:t>
            </a:r>
            <a:endParaRPr lang="cs-CZ" sz="1800" kern="12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4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Vhodné</a:t>
            </a:r>
            <a:r>
              <a:rPr lang="cs-CZ" dirty="0"/>
              <a:t> metody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85395"/>
          </a:xfrm>
        </p:spPr>
        <p:txBody>
          <a:bodyPr/>
          <a:lstStyle/>
          <a:p>
            <a:r>
              <a:rPr lang="cs-CZ" dirty="0" smtClean="0"/>
              <a:t>krácení </a:t>
            </a:r>
            <a:r>
              <a:rPr lang="cs-CZ" dirty="0"/>
              <a:t>práce</a:t>
            </a:r>
          </a:p>
          <a:p>
            <a:r>
              <a:rPr lang="cs-CZ" dirty="0" smtClean="0"/>
              <a:t>častější </a:t>
            </a:r>
            <a:r>
              <a:rPr lang="cs-CZ" dirty="0"/>
              <a:t>a důslednější spolupráce s	  rodiči</a:t>
            </a:r>
          </a:p>
          <a:p>
            <a:r>
              <a:rPr lang="cs-CZ" dirty="0" smtClean="0"/>
              <a:t>nezadávat </a:t>
            </a:r>
            <a:r>
              <a:rPr lang="cs-CZ" dirty="0"/>
              <a:t>pětiminutovky </a:t>
            </a:r>
            <a:r>
              <a:rPr lang="cs-CZ" dirty="0" smtClean="0"/>
              <a:t>pouze ústně</a:t>
            </a:r>
            <a:r>
              <a:rPr lang="cs-CZ" dirty="0"/>
              <a:t>, </a:t>
            </a:r>
            <a:r>
              <a:rPr lang="cs-CZ" dirty="0" smtClean="0"/>
              <a:t>poskytnout </a:t>
            </a:r>
            <a:r>
              <a:rPr lang="cs-CZ" dirty="0"/>
              <a:t>zrakovou oporu</a:t>
            </a:r>
          </a:p>
          <a:p>
            <a:r>
              <a:rPr lang="cs-CZ" dirty="0" smtClean="0"/>
              <a:t>při </a:t>
            </a:r>
            <a:r>
              <a:rPr lang="cs-CZ" dirty="0"/>
              <a:t>zkoušení ponechat čas na  </a:t>
            </a:r>
            <a:r>
              <a:rPr lang="cs-CZ" dirty="0" smtClean="0"/>
              <a:t>rozmyšlenou</a:t>
            </a:r>
            <a:endParaRPr lang="cs-CZ" dirty="0"/>
          </a:p>
          <a:p>
            <a:r>
              <a:rPr lang="cs-CZ" dirty="0" smtClean="0"/>
              <a:t>přizpůsobit </a:t>
            </a:r>
            <a:r>
              <a:rPr lang="cs-CZ" dirty="0"/>
              <a:t>se aktuálním dovednostem a schopnostem dítěte</a:t>
            </a:r>
          </a:p>
        </p:txBody>
      </p:sp>
      <p:sp>
        <p:nvSpPr>
          <p:cNvPr id="4" name="Obdélník 3"/>
          <p:cNvSpPr/>
          <p:nvPr/>
        </p:nvSpPr>
        <p:spPr>
          <a:xfrm>
            <a:off x="7964264" y="623731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0070C0"/>
                </a:solidFill>
              </a:rPr>
              <a:t>15/17</a:t>
            </a:r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11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řezentace PROGRAM PRO ROZVOJ PRACOVNÍHO TEMPA">
  <a:themeElements>
    <a:clrScheme name="Vlastní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BF0000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7126</TotalTime>
  <Words>1264</Words>
  <Application>Microsoft Office PowerPoint</Application>
  <PresentationFormat>Předvádění na obrazovce (4:3)</PresentationFormat>
  <Paragraphs>983</Paragraphs>
  <Slides>76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76</vt:i4>
      </vt:variant>
    </vt:vector>
  </HeadingPairs>
  <TitlesOfParts>
    <vt:vector size="77" baseType="lpstr">
      <vt:lpstr>Přezentace PROGRAM PRO ROZVOJ PRACOVNÍHO TEMPA</vt:lpstr>
      <vt:lpstr>PROGRAM PRO ROZVOJ PRACOVNÍHO TEMPA (ROPRATEM)</vt:lpstr>
      <vt:lpstr>Pomalé pracovní tempo</vt:lpstr>
      <vt:lpstr>Příčiny pomalého pracovního tempa</vt:lpstr>
      <vt:lpstr> Příčiny </vt:lpstr>
      <vt:lpstr>Příčiny</vt:lpstr>
      <vt:lpstr>Projevy pomalého žáka</vt:lpstr>
      <vt:lpstr>Dopad na psychiku</vt:lpstr>
      <vt:lpstr>Vhodné metody práce</vt:lpstr>
      <vt:lpstr>Vhodné metody práce</vt:lpstr>
      <vt:lpstr>Vhodné metody práce</vt:lpstr>
      <vt:lpstr>Přístup k dětem s pomalým pracovním tempem</vt:lpstr>
      <vt:lpstr>Přístup k dětem s pomalým pracovním tempem</vt:lpstr>
      <vt:lpstr>Možnost zrychlení  pracovního tempa  v podmínkách poradny</vt:lpstr>
      <vt:lpstr>ROPRATEM je určen</vt:lpstr>
      <vt:lpstr>ROPRATEM</vt:lpstr>
      <vt:lpstr>Využití</vt:lpstr>
      <vt:lpstr>Rozvíjí se</vt:lpstr>
      <vt:lpstr>Rozvíjí se</vt:lpstr>
      <vt:lpstr>Rozvíjí se</vt:lpstr>
      <vt:lpstr>Cíl nácviku</vt:lpstr>
      <vt:lpstr> Typy úkolů </vt:lpstr>
      <vt:lpstr>Typy úkolů</vt:lpstr>
      <vt:lpstr>Typy úkolů</vt:lpstr>
      <vt:lpstr> Pomůcky </vt:lpstr>
      <vt:lpstr>Postup práce</vt:lpstr>
      <vt:lpstr>Postup práce</vt:lpstr>
      <vt:lpstr>Postup práce</vt:lpstr>
      <vt:lpstr>Postup práce</vt:lpstr>
      <vt:lpstr>Postup práce</vt:lpstr>
      <vt:lpstr>Postup práce</vt:lpstr>
      <vt:lpstr>DATUM:   ČAS:  ČAS KONTROLY:  </vt:lpstr>
      <vt:lpstr>Postup práce</vt:lpstr>
      <vt:lpstr>Prezentace aplikace PowerPoint</vt:lpstr>
      <vt:lpstr>Postup práce</vt:lpstr>
      <vt:lpstr>Postup práce</vt:lpstr>
      <vt:lpstr>Rodič dohlíží na</vt:lpstr>
      <vt:lpstr>Strategie</vt:lpstr>
      <vt:lpstr>Ukázka strategie</vt:lpstr>
      <vt:lpstr>Ukázka strategie</vt:lpstr>
      <vt:lpstr>Ukázka strategie</vt:lpstr>
      <vt:lpstr>    Porozumění čtenému </vt:lpstr>
      <vt:lpstr></vt:lpstr>
      <vt:lpstr>Oslabené zrakové rozlišování</vt:lpstr>
      <vt:lpstr>Oslabené zrakové rozlišování</vt:lpstr>
      <vt:lpstr> Zrakové rozlišování</vt:lpstr>
      <vt:lpstr>                               </vt:lpstr>
      <vt:lpstr> Oslabená zraková paměť </vt:lpstr>
      <vt:lpstr>  Oslabená sluchová paměť  </vt:lpstr>
      <vt:lpstr>Oslabená sluchová paměť</vt:lpstr>
      <vt:lpstr> Oslabená zraková / sluchová paměť</vt:lpstr>
      <vt:lpstr></vt:lpstr>
      <vt:lpstr>Oslabení intermodality</vt:lpstr>
      <vt:lpstr>Oslabení intermodality</vt:lpstr>
      <vt:lpstr> Intermodalita  </vt:lpstr>
      <vt:lpstr></vt:lpstr>
      <vt:lpstr>Oslabení seriality</vt:lpstr>
      <vt:lpstr>Oslabení seriality</vt:lpstr>
      <vt:lpstr>Oslabení seriality</vt:lpstr>
      <vt:lpstr>Oslabení seriality</vt:lpstr>
      <vt:lpstr>Oslabení seriality</vt:lpstr>
      <vt:lpstr> Serialita </vt:lpstr>
      <vt:lpstr></vt:lpstr>
      <vt:lpstr>Oslabený hmatový smysl</vt:lpstr>
      <vt:lpstr>  Oslabení v časové,  plošné a prostorové orientaci </vt:lpstr>
      <vt:lpstr>Oslabení v plošné  a prostorové orientaci</vt:lpstr>
      <vt:lpstr> Oslabení v plošné  a prostorové orientaci</vt:lpstr>
      <vt:lpstr>Oslabení v plošné  a prostorové orientaci</vt:lpstr>
      <vt:lpstr>Oslabení v časové orientaci</vt:lpstr>
      <vt:lpstr> Plošné vnímání</vt:lpstr>
      <vt:lpstr> - </vt:lpstr>
      <vt:lpstr> Oslabení ve vizuomotorické koordinaci </vt:lpstr>
      <vt:lpstr> Oslabení ve vizuomotorické koordinaci </vt:lpstr>
      <vt:lpstr> Oslabení ve vizuomotorické koordinaci</vt:lpstr>
      <vt:lpstr>Zkušenosti z nácviku</vt:lpstr>
      <vt:lpstr>Zkušenosti z nácviku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pro rozvoj pracovního tempa (ROPRATEM)</dc:title>
  <dc:creator>Iva</dc:creator>
  <cp:lastModifiedBy>IP</cp:lastModifiedBy>
  <cp:revision>615</cp:revision>
  <cp:lastPrinted>2015-10-28T17:32:52Z</cp:lastPrinted>
  <dcterms:created xsi:type="dcterms:W3CDTF">2015-10-25T20:06:34Z</dcterms:created>
  <dcterms:modified xsi:type="dcterms:W3CDTF">2018-02-06T12:05:21Z</dcterms:modified>
</cp:coreProperties>
</file>